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  <p:sldId id="288" r:id="rId38"/>
    <p:sldId id="257" r:id="rId39"/>
    <p:sldId id="258" r:id="rId40"/>
    <p:sldId id="259" r:id="rId41"/>
    <p:sldId id="260" r:id="rId42"/>
    <p:sldId id="261" r:id="rId43"/>
    <p:sldId id="262" r:id="rId44"/>
    <p:sldId id="263" r:id="rId45"/>
    <p:sldId id="264" r:id="rId46"/>
    <p:sldId id="265" r:id="rId47"/>
    <p:sldId id="266" r:id="rId48"/>
    <p:sldId id="267" r:id="rId49"/>
    <p:sldId id="268" r:id="rId50"/>
    <p:sldId id="269" r:id="rId51"/>
    <p:sldId id="270" r:id="rId52"/>
    <p:sldId id="271" r:id="rId53"/>
    <p:sldId id="272" r:id="rId54"/>
    <p:sldId id="273" r:id="rId55"/>
    <p:sldId id="274" r:id="rId56"/>
    <p:sldId id="275" r:id="rId57"/>
    <p:sldId id="276" r:id="rId58"/>
    <p:sldId id="277" r:id="rId59"/>
    <p:sldId id="278" r:id="rId60"/>
    <p:sldId id="279" r:id="rId61"/>
    <p:sldId id="280" r:id="rId62"/>
    <p:sldId id="281" r:id="rId63"/>
    <p:sldId id="282" r:id="rId64"/>
    <p:sldId id="283" r:id="rId65"/>
    <p:sldId id="284" r:id="rId66"/>
    <p:sldId id="285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3D043-3550-47D2-B950-B803546AAC3D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FD392-2234-489E-8857-B15E38D80C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50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442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92442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92442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92442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92442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>
                <a:latin typeface="Times New Roman" pitchFamily="18" charset="0"/>
              </a:rPr>
              <a:t>The University of Adelaide, School of Computer Science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442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92442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92442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92442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92442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C0D8E20-AC87-4017-AB27-3F6AE23EBF5B}" type="datetime3">
              <a:rPr lang="en-US" altLang="en-US" smtClean="0">
                <a:latin typeface="Times New Roman" pitchFamily="18" charset="0"/>
              </a:rPr>
              <a:pPr/>
              <a:t>3 June 2020</a:t>
            </a:fld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442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92442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92442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92442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92442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>
                <a:latin typeface="Times New Roman" pitchFamily="18" charset="0"/>
              </a:rPr>
              <a:t>Chapter 2 — Instructions: Language of the Computer</a:t>
            </a:r>
          </a:p>
        </p:txBody>
      </p:sp>
      <p:sp>
        <p:nvSpPr>
          <p:cNvPr id="256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442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92442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92442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92442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92442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CDC7016-6A08-4BE3-9A81-0ED99933584D}" type="slidenum">
              <a:rPr lang="en-US" altLang="en-US">
                <a:latin typeface="Times New Roman" pitchFamily="18" charset="0"/>
              </a:rPr>
              <a:pPr/>
              <a:t>19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5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442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92442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92442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92442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92442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>
                <a:latin typeface="Times New Roman" pitchFamily="18" charset="0"/>
              </a:rPr>
              <a:t>The University of Adelaide, School of Computer Science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442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92442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92442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92442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92442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BA6FE0-FB7C-4BE9-B453-5BB6E27A114E}" type="datetime3">
              <a:rPr lang="en-US" altLang="en-US" smtClean="0">
                <a:latin typeface="Times New Roman" pitchFamily="18" charset="0"/>
              </a:rPr>
              <a:pPr/>
              <a:t>3 June 2020</a:t>
            </a:fld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276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442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92442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92442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92442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92442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>
                <a:latin typeface="Times New Roman" pitchFamily="18" charset="0"/>
              </a:rPr>
              <a:t>Chapter 2 — Instructions: Language of the Computer</a:t>
            </a:r>
          </a:p>
        </p:txBody>
      </p:sp>
      <p:sp>
        <p:nvSpPr>
          <p:cNvPr id="276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442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defTabSz="892442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defTabSz="892442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defTabSz="892442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defTabSz="892442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defTabSz="8924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1BEA136-2842-42A4-81BF-A8C2E1B406C0}" type="slidenum">
              <a:rPr lang="en-US" altLang="en-US">
                <a:latin typeface="Times New Roman" pitchFamily="18" charset="0"/>
              </a:rPr>
              <a:pPr/>
              <a:t>20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76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42F72-5613-4A85-B547-22DE04C9AB1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38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7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9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35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3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87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7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07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17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35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1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76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1045B-AB55-483A-9C3E-DC90DC3D3B16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5A010-5789-45D3-B404-CE15E186D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earchdatacenter.techtarget.com/definition/mainframe" TargetMode="External"/><Relationship Id="rId2" Type="http://schemas.openxmlformats.org/officeDocument/2006/relationships/hyperlink" Target="https://whatis.techtarget.com/definition/serv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earchcio.techtarget.com/definition/benchmark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Book Antiqua" pitchFamily="18" charset="0"/>
              </a:rPr>
              <a:t>Instructions : Language of the Computer</a:t>
            </a:r>
            <a:endParaRPr lang="en-US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200" b="1" dirty="0" smtClean="0">
                <a:solidFill>
                  <a:srgbClr val="0070C0"/>
                </a:solidFill>
              </a:rPr>
              <a:t>Prepared By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R.Saranya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AP/CSE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KIOT</a:t>
            </a:r>
            <a:endParaRPr lang="en-IN" dirty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6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Book Antiqua" pitchFamily="18" charset="0"/>
              </a:rPr>
              <a:t>Topics to be covered</a:t>
            </a:r>
            <a:endParaRPr lang="en-US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ook Antiqua" pitchFamily="18" charset="0"/>
              </a:rPr>
              <a:t>Operations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ook Antiqua" pitchFamily="18" charset="0"/>
              </a:rPr>
              <a:t>Operands 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ook Antiqua" pitchFamily="18" charset="0"/>
              </a:rPr>
              <a:t>Instruction Representation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ook Antiqua" pitchFamily="18" charset="0"/>
              </a:rPr>
              <a:t>Logical Operations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ook Antiqua" pitchFamily="18" charset="0"/>
              </a:rPr>
              <a:t>Decision Making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ook Antiqua" pitchFamily="18" charset="0"/>
              </a:rPr>
              <a:t>MIPS Addressing</a:t>
            </a: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6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Book Antiqua" pitchFamily="18" charset="0"/>
              </a:rPr>
              <a:t>5 Classic Components of a Computer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347788"/>
            <a:ext cx="8696325" cy="497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79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Book Antiqua" pitchFamily="18" charset="0"/>
              </a:rPr>
              <a:t>MIPS </a:t>
            </a:r>
            <a:r>
              <a:rPr lang="en-US" sz="3200" b="1" dirty="0">
                <a:solidFill>
                  <a:srgbClr val="C00000"/>
                </a:solidFill>
                <a:latin typeface="Book Antiqua" pitchFamily="18" charset="0"/>
              </a:rPr>
              <a:t>Instruction 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Book Antiqua" pitchFamily="18" charset="0"/>
              </a:rPr>
              <a:t>MIPS - </a:t>
            </a:r>
            <a:r>
              <a:rPr lang="en-US" b="1" dirty="0" smtClean="0">
                <a:solidFill>
                  <a:srgbClr val="FF0000"/>
                </a:solidFill>
                <a:latin typeface="Book Antiqua" pitchFamily="18" charset="0"/>
              </a:rPr>
              <a:t>M</a:t>
            </a:r>
            <a:r>
              <a:rPr lang="en-US" dirty="0" smtClean="0">
                <a:latin typeface="Book Antiqua" pitchFamily="18" charset="0"/>
              </a:rPr>
              <a:t>illion </a:t>
            </a:r>
            <a:r>
              <a:rPr lang="en-US" b="1" dirty="0" smtClean="0">
                <a:solidFill>
                  <a:srgbClr val="FF0000"/>
                </a:solidFill>
                <a:latin typeface="Book Antiqua" pitchFamily="18" charset="0"/>
              </a:rPr>
              <a:t>I</a:t>
            </a:r>
            <a:r>
              <a:rPr lang="en-US" dirty="0" smtClean="0">
                <a:latin typeface="Book Antiqua" pitchFamily="18" charset="0"/>
              </a:rPr>
              <a:t>nstructions </a:t>
            </a:r>
            <a:r>
              <a:rPr lang="en-US" b="1" dirty="0" smtClean="0">
                <a:solidFill>
                  <a:srgbClr val="FF0000"/>
                </a:solidFill>
                <a:latin typeface="Book Antiqua" pitchFamily="18" charset="0"/>
              </a:rPr>
              <a:t>P</a:t>
            </a:r>
            <a:r>
              <a:rPr lang="en-US" dirty="0" smtClean="0">
                <a:latin typeface="Book Antiqua" pitchFamily="18" charset="0"/>
              </a:rPr>
              <a:t>er </a:t>
            </a:r>
            <a:r>
              <a:rPr lang="en-US" b="1" dirty="0" smtClean="0">
                <a:solidFill>
                  <a:srgbClr val="FF0000"/>
                </a:solidFill>
                <a:latin typeface="Book Antiqua" pitchFamily="18" charset="0"/>
              </a:rPr>
              <a:t>S</a:t>
            </a:r>
            <a:r>
              <a:rPr lang="en-US" dirty="0" smtClean="0">
                <a:latin typeface="Book Antiqua" pitchFamily="18" charset="0"/>
              </a:rPr>
              <a:t>econd</a:t>
            </a:r>
          </a:p>
          <a:p>
            <a:r>
              <a:rPr lang="en-US" dirty="0" smtClean="0">
                <a:latin typeface="Book Antiqua" pitchFamily="18" charset="0"/>
              </a:rPr>
              <a:t>MIPS </a:t>
            </a:r>
            <a:r>
              <a:rPr lang="en-US" dirty="0">
                <a:latin typeface="Book Antiqua" pitchFamily="18" charset="0"/>
              </a:rPr>
              <a:t>has 32 "general purpose registers"</a:t>
            </a:r>
          </a:p>
          <a:p>
            <a:r>
              <a:rPr lang="en-US" dirty="0" smtClean="0">
                <a:latin typeface="Book Antiqua" pitchFamily="18" charset="0"/>
              </a:rPr>
              <a:t>It is a general measure of computing performance and, by implication , </a:t>
            </a:r>
            <a:r>
              <a:rPr lang="en-US" dirty="0">
                <a:latin typeface="Book Antiqua" pitchFamily="18" charset="0"/>
              </a:rPr>
              <a:t>the amount of work a larger computer can do. </a:t>
            </a:r>
            <a:endParaRPr lang="en-US" dirty="0" smtClean="0">
              <a:latin typeface="Book Antiqua" pitchFamily="18" charset="0"/>
            </a:endParaRPr>
          </a:p>
          <a:p>
            <a:r>
              <a:rPr lang="en-US" dirty="0" smtClean="0">
                <a:latin typeface="Book Antiqua" pitchFamily="18" charset="0"/>
              </a:rPr>
              <a:t>For </a:t>
            </a:r>
            <a:r>
              <a:rPr lang="en-US" dirty="0">
                <a:latin typeface="Book Antiqua" pitchFamily="18" charset="0"/>
              </a:rPr>
              <a:t>large </a:t>
            </a:r>
            <a:r>
              <a:rPr lang="en-US" dirty="0">
                <a:latin typeface="Book Antiqua" pitchFamily="18" charset="0"/>
                <a:hlinkClick r:id="rId2"/>
              </a:rPr>
              <a:t>server</a:t>
            </a:r>
            <a:r>
              <a:rPr lang="en-US" dirty="0">
                <a:latin typeface="Book Antiqua" pitchFamily="18" charset="0"/>
              </a:rPr>
              <a:t>s or </a:t>
            </a:r>
            <a:r>
              <a:rPr lang="en-US" dirty="0">
                <a:latin typeface="Book Antiqua" pitchFamily="18" charset="0"/>
                <a:hlinkClick r:id="rId3"/>
              </a:rPr>
              <a:t>mainframe</a:t>
            </a:r>
            <a:r>
              <a:rPr lang="en-US" dirty="0">
                <a:latin typeface="Book Antiqua" pitchFamily="18" charset="0"/>
              </a:rPr>
              <a:t>s, MIPS is a way to measure the cost of computing: the more MIPS delivered for the money, the better the value</a:t>
            </a:r>
            <a:r>
              <a:rPr lang="en-US" dirty="0" smtClean="0">
                <a:latin typeface="Book Antiqua" pitchFamily="18" charset="0"/>
              </a:rPr>
              <a:t>..</a:t>
            </a:r>
            <a:endParaRPr lang="en-US" dirty="0">
              <a:latin typeface="Book Antiqua" pitchFamily="18" charset="0"/>
            </a:endParaRPr>
          </a:p>
          <a:p>
            <a:r>
              <a:rPr lang="en-US" dirty="0">
                <a:latin typeface="Book Antiqua" pitchFamily="18" charset="0"/>
              </a:rPr>
              <a:t>The number of MIPS attributed to a computer is usually determined by one or more </a:t>
            </a:r>
            <a:r>
              <a:rPr lang="en-US" dirty="0">
                <a:latin typeface="Book Antiqua" pitchFamily="18" charset="0"/>
                <a:hlinkClick r:id="rId4"/>
              </a:rPr>
              <a:t>benchmark</a:t>
            </a:r>
            <a:r>
              <a:rPr lang="en-US" dirty="0">
                <a:latin typeface="Book Antiqua" pitchFamily="18" charset="0"/>
              </a:rPr>
              <a:t> runs.</a:t>
            </a:r>
          </a:p>
          <a:p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52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Topic 1 : </a:t>
            </a:r>
            <a:r>
              <a:rPr lang="en-US" b="1" dirty="0" smtClean="0">
                <a:solidFill>
                  <a:srgbClr val="C00000"/>
                </a:solidFill>
                <a:latin typeface="Book Antiqua" pitchFamily="18" charset="0"/>
              </a:rPr>
              <a:t>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rgbClr val="00B050"/>
                </a:solidFill>
                <a:latin typeface="Book Antiqua" pitchFamily="18" charset="0"/>
              </a:rPr>
              <a:t>Arithmetic Operations: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	</a:t>
            </a:r>
            <a:r>
              <a:rPr lang="en-US" b="1" i="1" dirty="0">
                <a:latin typeface="Book Antiqua" pitchFamily="18" charset="0"/>
              </a:rPr>
              <a:t>C Language: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		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a=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b+c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	</a:t>
            </a:r>
            <a:r>
              <a:rPr lang="en-US" b="1" i="1" dirty="0">
                <a:latin typeface="Book Antiqua" pitchFamily="18" charset="0"/>
              </a:rPr>
              <a:t>MIPS assembly Language: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		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add a, b, c</a:t>
            </a:r>
          </a:p>
          <a:p>
            <a:r>
              <a:rPr lang="en-US" sz="3600" dirty="0">
                <a:latin typeface="Book Antiqua" pitchFamily="18" charset="0"/>
              </a:rPr>
              <a:t>For </a:t>
            </a:r>
            <a:r>
              <a:rPr lang="en-US" sz="3600" dirty="0" err="1">
                <a:latin typeface="Book Antiqua" pitchFamily="18" charset="0"/>
              </a:rPr>
              <a:t>Eg</a:t>
            </a:r>
            <a:r>
              <a:rPr lang="en-US" sz="3600" dirty="0">
                <a:latin typeface="Book Antiqua" pitchFamily="18" charset="0"/>
              </a:rPr>
              <a:t> If we want to sum four numbers </a:t>
            </a:r>
            <a:r>
              <a:rPr lang="en-US" sz="3600" dirty="0" err="1">
                <a:latin typeface="Book Antiqua" pitchFamily="18" charset="0"/>
              </a:rPr>
              <a:t>b,c,d</a:t>
            </a:r>
            <a:r>
              <a:rPr lang="en-US" sz="3600" dirty="0">
                <a:latin typeface="Book Antiqua" pitchFamily="18" charset="0"/>
              </a:rPr>
              <a:t> and e </a:t>
            </a:r>
          </a:p>
          <a:p>
            <a:pPr marL="0" indent="0">
              <a:buNone/>
            </a:pPr>
            <a:endParaRPr lang="en-US" b="1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Book Antiqua" pitchFamily="18" charset="0"/>
              </a:rPr>
              <a:t>add a, b, c</a:t>
            </a:r>
            <a:r>
              <a:rPr lang="en-US" dirty="0">
                <a:latin typeface="Book Antiqua" pitchFamily="18" charset="0"/>
              </a:rPr>
              <a:t>	    # The sum of b and c is placed in a. </a:t>
            </a:r>
          </a:p>
          <a:p>
            <a:pPr marL="0" indent="0">
              <a:buNone/>
            </a:pPr>
            <a:r>
              <a:rPr lang="en-US" b="1" dirty="0">
                <a:latin typeface="Book Antiqua" pitchFamily="18" charset="0"/>
              </a:rPr>
              <a:t>add a, a, d       </a:t>
            </a:r>
            <a:r>
              <a:rPr lang="en-US" dirty="0">
                <a:latin typeface="Book Antiqua" pitchFamily="18" charset="0"/>
              </a:rPr>
              <a:t># The sum of b, c, and d is now in a. </a:t>
            </a:r>
          </a:p>
          <a:p>
            <a:pPr marL="0" indent="0">
              <a:buNone/>
            </a:pPr>
            <a:r>
              <a:rPr lang="en-US" b="1" dirty="0">
                <a:latin typeface="Book Antiqua" pitchFamily="18" charset="0"/>
              </a:rPr>
              <a:t>add a, a, e</a:t>
            </a:r>
            <a:r>
              <a:rPr lang="en-US" dirty="0">
                <a:latin typeface="Book Antiqua" pitchFamily="18" charset="0"/>
              </a:rPr>
              <a:t>	   # The sum of b, c, d, and e is now in a</a:t>
            </a:r>
            <a:r>
              <a:rPr lang="en-US" dirty="0"/>
              <a:t>. </a:t>
            </a:r>
            <a:endParaRPr lang="en-US" dirty="0">
              <a:latin typeface="Book Antiqua" pitchFamily="18" charset="0"/>
            </a:endParaRPr>
          </a:p>
          <a:p>
            <a:pPr marL="0" indent="0" algn="ctr">
              <a:buNone/>
            </a:pPr>
            <a:endParaRPr lang="en-US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marL="0" indent="0" algn="ctr">
              <a:buNone/>
            </a:pPr>
            <a:endParaRPr lang="en-US" b="1" dirty="0">
              <a:solidFill>
                <a:srgbClr val="C00000"/>
              </a:solidFill>
              <a:latin typeface="Book Antiqua" pitchFamily="18" charset="0"/>
            </a:endParaRPr>
          </a:p>
          <a:p>
            <a:pPr marL="0" indent="0" algn="ctr">
              <a:buNone/>
            </a:pPr>
            <a:endParaRPr lang="en-US" b="1" dirty="0" smtClean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28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Book Antiqua" pitchFamily="18" charset="0"/>
              </a:rPr>
              <a:t>MIPS Operands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4052932"/>
              </p:ext>
            </p:extLst>
          </p:nvPr>
        </p:nvGraphicFramePr>
        <p:xfrm>
          <a:off x="457200" y="1371605"/>
          <a:ext cx="8229600" cy="50811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43000"/>
                <a:gridCol w="1828800"/>
                <a:gridCol w="3429000"/>
                <a:gridCol w="1828800"/>
              </a:tblGrid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Name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Register</a:t>
                      </a:r>
                      <a:r>
                        <a:rPr lang="en-US" sz="1600" baseline="0" dirty="0" smtClean="0">
                          <a:latin typeface="Book Antiqua" pitchFamily="18" charset="0"/>
                        </a:rPr>
                        <a:t> Number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Usage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Preserved on call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$zero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0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Constant value o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Book Antiqua" pitchFamily="18" charset="0"/>
                        </a:rPr>
                        <a:t>n.a</a:t>
                      </a:r>
                      <a:r>
                        <a:rPr lang="en-US" sz="1600" dirty="0" smtClean="0">
                          <a:latin typeface="Book Antiqua" pitchFamily="18" charset="0"/>
                        </a:rPr>
                        <a:t>.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$at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1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Reserved for the assembler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Book Antiqua" pitchFamily="18" charset="0"/>
                        </a:rPr>
                        <a:t>n.a</a:t>
                      </a:r>
                      <a:r>
                        <a:rPr lang="en-US" sz="1600" dirty="0" smtClean="0">
                          <a:latin typeface="Book Antiqua" pitchFamily="18" charset="0"/>
                        </a:rPr>
                        <a:t>.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$v0 - $v1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2 –</a:t>
                      </a:r>
                      <a:r>
                        <a:rPr lang="en-US" sz="1600" baseline="0" dirty="0" smtClean="0">
                          <a:latin typeface="Book Antiqua" pitchFamily="18" charset="0"/>
                        </a:rPr>
                        <a:t> 3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Value for results and expressions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No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3121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$a0</a:t>
                      </a:r>
                      <a:r>
                        <a:rPr lang="en-US" sz="1600" baseline="0" dirty="0" smtClean="0">
                          <a:latin typeface="Book Antiqua" pitchFamily="18" charset="0"/>
                        </a:rPr>
                        <a:t> - $a3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4 – 7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Arguments(procedures / functions)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Yes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$t0 - $t7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8 – 15 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Temporaries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No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$s0 - $s7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16 – 23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Saved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Yes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$t8 - $t9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24 – 25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More</a:t>
                      </a:r>
                      <a:r>
                        <a:rPr lang="en-US" sz="1600" baseline="0" dirty="0" smtClean="0">
                          <a:latin typeface="Book Antiqua" pitchFamily="18" charset="0"/>
                        </a:rPr>
                        <a:t> temporaries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No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$k0 - $k1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26 – 27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Reserved for the Operating System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Book Antiqua" pitchFamily="18" charset="0"/>
                        </a:rPr>
                        <a:t>n.a</a:t>
                      </a:r>
                      <a:r>
                        <a:rPr lang="en-US" sz="1600" dirty="0" smtClean="0">
                          <a:latin typeface="Book Antiqua" pitchFamily="18" charset="0"/>
                        </a:rPr>
                        <a:t>.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</a:t>
                      </a:r>
                      <a:r>
                        <a:rPr lang="en-US" sz="1600" dirty="0" err="1" smtClean="0">
                          <a:latin typeface="Book Antiqua" pitchFamily="18" charset="0"/>
                        </a:rPr>
                        <a:t>gp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28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Global Pointer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Yes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</a:t>
                      </a:r>
                      <a:r>
                        <a:rPr lang="en-US" sz="1600" dirty="0" err="1" smtClean="0">
                          <a:latin typeface="Book Antiqua" pitchFamily="18" charset="0"/>
                        </a:rPr>
                        <a:t>sp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29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Stack Pointer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Book Antiqua" pitchFamily="18" charset="0"/>
                        </a:rPr>
                        <a:t>Yes</a:t>
                      </a: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</a:t>
                      </a:r>
                      <a:r>
                        <a:rPr lang="en-US" sz="1600" dirty="0" err="1" smtClean="0">
                          <a:latin typeface="Book Antiqua" pitchFamily="18" charset="0"/>
                        </a:rPr>
                        <a:t>fp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30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Frame</a:t>
                      </a:r>
                      <a:r>
                        <a:rPr lang="en-US" sz="1600" baseline="0" dirty="0" smtClean="0">
                          <a:latin typeface="Book Antiqua" pitchFamily="18" charset="0"/>
                        </a:rPr>
                        <a:t> Pointer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Book Antiqua" pitchFamily="18" charset="0"/>
                        </a:rPr>
                        <a:t>Yes</a:t>
                      </a:r>
                    </a:p>
                  </a:txBody>
                  <a:tcPr/>
                </a:tc>
              </a:tr>
              <a:tr h="3874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$</a:t>
                      </a:r>
                      <a:r>
                        <a:rPr lang="en-US" sz="1600" dirty="0" err="1" smtClean="0">
                          <a:latin typeface="Book Antiqua" pitchFamily="18" charset="0"/>
                        </a:rPr>
                        <a:t>ra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31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 Antiqua" pitchFamily="18" charset="0"/>
                        </a:rPr>
                        <a:t>Return address</a:t>
                      </a:r>
                      <a:endParaRPr lang="en-US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Book Antiqua" pitchFamily="18" charset="0"/>
                        </a:rPr>
                        <a:t>Yes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162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Book Antiqua" pitchFamily="18" charset="0"/>
              </a:rPr>
              <a:t>MIPS Assembly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ook Antiqua" pitchFamily="18" charset="0"/>
              </a:rPr>
              <a:t>Arithmetic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ook Antiqua" pitchFamily="18" charset="0"/>
              </a:rPr>
              <a:t>Data transfer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ook Antiqua" pitchFamily="18" charset="0"/>
              </a:rPr>
              <a:t>Logical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ook Antiqua" pitchFamily="18" charset="0"/>
              </a:rPr>
              <a:t>Conditional branch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ook Antiqua" pitchFamily="18" charset="0"/>
              </a:rPr>
              <a:t>Unconditional jump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08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Arithmetic Operations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endParaRPr lang="en-US" dirty="0" smtClean="0">
              <a:latin typeface="Book Antiqua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Book Antiqua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586830"/>
              </p:ext>
            </p:extLst>
          </p:nvPr>
        </p:nvGraphicFramePr>
        <p:xfrm>
          <a:off x="1143000" y="1676400"/>
          <a:ext cx="7467600" cy="4145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05000"/>
                <a:gridCol w="3073400"/>
                <a:gridCol w="248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Instruction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Example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Meaning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Addition</a:t>
                      </a:r>
                      <a:endParaRPr lang="en-US" b="0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add $s1,$s2,$s3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$s1=$s2 + $s3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Subtraction</a:t>
                      </a:r>
                      <a:endParaRPr lang="en-US" b="0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sub $s1,$s2,$s3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$s1=$s2 - $s3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Multiply</a:t>
                      </a:r>
                      <a:endParaRPr lang="en-US" b="0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Book Antiqua" pitchFamily="18" charset="0"/>
                        </a:rPr>
                        <a:t>mult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 $s1,$s2,$s3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$s1=$s2 * $s3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Divide</a:t>
                      </a:r>
                      <a:endParaRPr lang="en-US" b="0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div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$s1,$s2,$s3</a:t>
                      </a:r>
                      <a:endParaRPr lang="en-US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$s1=$s2 / $s3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Add Immediate</a:t>
                      </a:r>
                      <a:endParaRPr lang="en-US" b="0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Book Antiqua" pitchFamily="18" charset="0"/>
                        </a:rPr>
                        <a:t>addi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 $s1,$s2,20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$s1=$s2 + 20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Subtraction Immediate</a:t>
                      </a:r>
                      <a:endParaRPr lang="en-US" b="0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Book Antiqua" pitchFamily="18" charset="0"/>
                        </a:rPr>
                        <a:t>subi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 $s1,$s2,20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$s1=$s2 – 20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Multiply Immediate</a:t>
                      </a:r>
                      <a:endParaRPr lang="en-US" b="0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multi $s1,$s2,$s3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$s1=$s2 * $s3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Divide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Immediate</a:t>
                      </a:r>
                      <a:endParaRPr lang="en-US" b="0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Book Antiqua" pitchFamily="18" charset="0"/>
                        </a:rPr>
                        <a:t>divi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$s1,$s2,$s3</a:t>
                      </a:r>
                      <a:endParaRPr lang="en-US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$s1=$s2 / $s3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1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709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Data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39091"/>
            <a:ext cx="8610600" cy="55626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600" dirty="0">
              <a:latin typeface="Book Antiqua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969025"/>
              </p:ext>
            </p:extLst>
          </p:nvPr>
        </p:nvGraphicFramePr>
        <p:xfrm>
          <a:off x="533401" y="1100051"/>
          <a:ext cx="8229599" cy="4983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43199"/>
                <a:gridCol w="1828800"/>
                <a:gridCol w="365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Instruction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Example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Meaning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Load word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 Antiqua" pitchFamily="18" charset="0"/>
                        </a:rPr>
                        <a:t>lw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$s1,20($s2)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Book Antiqua" pitchFamily="18" charset="0"/>
                        </a:rPr>
                        <a:t>$s1 = Memory[$s2 + 20]</a:t>
                      </a:r>
                    </a:p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Store word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 Antiqua" pitchFamily="18" charset="0"/>
                        </a:rPr>
                        <a:t>sw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$s1,20($s2)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Memory[$s2 + 20] = $s1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Load half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 Antiqua" pitchFamily="18" charset="0"/>
                        </a:rPr>
                        <a:t>lh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$s1,20($s2)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Book Antiqua" pitchFamily="18" charset="0"/>
                        </a:rPr>
                        <a:t>$s1 = Memory[$s2 + 20]</a:t>
                      </a:r>
                    </a:p>
                  </a:txBody>
                  <a:tcPr/>
                </a:tc>
              </a:tr>
              <a:tr h="27154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Load half unsigned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 Antiqua" pitchFamily="18" charset="0"/>
                        </a:rPr>
                        <a:t>lhu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$s1,20($s2)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Book Antiqua" pitchFamily="18" charset="0"/>
                        </a:rPr>
                        <a:t>$s1 = Memory[$s2 + 20]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Store half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 Antiqua" pitchFamily="18" charset="0"/>
                        </a:rPr>
                        <a:t>sh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$s1,20($s2)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Book Antiqua" pitchFamily="18" charset="0"/>
                        </a:rPr>
                        <a:t>Memory[$s2 + 20] = $s1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Load byte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 Antiqua" pitchFamily="18" charset="0"/>
                        </a:rPr>
                        <a:t>lb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$s1,20($s2)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Book Antiqua" pitchFamily="18" charset="0"/>
                        </a:rPr>
                        <a:t>$s1 = Memory[$s2 + 20]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Load byte unsigned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 Antiqua" pitchFamily="18" charset="0"/>
                        </a:rPr>
                        <a:t>lbu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$s1,20($s2)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Book Antiqua" pitchFamily="18" charset="0"/>
                        </a:rPr>
                        <a:t>$s1 = Memory[$s2 + 20]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Store byte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 Antiqua" pitchFamily="18" charset="0"/>
                        </a:rPr>
                        <a:t>sb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$s1,20($s2)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Book Antiqua" pitchFamily="18" charset="0"/>
                        </a:rPr>
                        <a:t>Memory[$s2 + 20] = $s1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Load linked word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 Antiqua" pitchFamily="18" charset="0"/>
                        </a:rPr>
                        <a:t>ll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$s1,20($s2)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Book Antiqua" pitchFamily="18" charset="0"/>
                        </a:rPr>
                        <a:t>$s1 = Memory[$s2 + 20]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Store condition word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 Antiqua" pitchFamily="18" charset="0"/>
                        </a:rPr>
                        <a:t>sc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$s1,20($s2)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Book Antiqua" pitchFamily="18" charset="0"/>
                        </a:rPr>
                        <a:t>Memory[$s2+20]=$s1;$s1=0 or 1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Load upper Immediate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en-US" sz="1800" dirty="0" err="1" smtClean="0">
                          <a:latin typeface="Book Antiqua" pitchFamily="18" charset="0"/>
                        </a:rPr>
                        <a:t>lui</a:t>
                      </a:r>
                      <a:r>
                        <a:rPr lang="en-US" sz="1800" dirty="0" smtClean="0">
                          <a:latin typeface="Book Antiqua" pitchFamily="18" charset="0"/>
                        </a:rPr>
                        <a:t> $s1,20	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Book Antiqua" pitchFamily="18" charset="0"/>
                        </a:rPr>
                        <a:t>$s1 = 20 * 216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463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Logical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8138491"/>
              </p:ext>
            </p:extLst>
          </p:nvPr>
        </p:nvGraphicFramePr>
        <p:xfrm>
          <a:off x="457200" y="1600200"/>
          <a:ext cx="8229600" cy="5120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43200"/>
                <a:gridCol w="2743200"/>
                <a:gridCol w="2743200"/>
              </a:tblGrid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800" kern="1200" dirty="0" smtClean="0">
                          <a:latin typeface="Book Antiqua" pitchFamily="18" charset="0"/>
                        </a:rPr>
                        <a:t>Instruction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Example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Meaning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and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and $s1,$s2,$s3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 = $s2 &amp; $s3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or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or $s1,$s2,$s3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 = $s2 | $s3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Nor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nor $s1,$s2,$s3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 = ~($s2 | $s3)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And Immediate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err="1" smtClean="0">
                          <a:latin typeface="Book Antiqua" pitchFamily="18" charset="0"/>
                        </a:rPr>
                        <a:t>andi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 $s1,$s2,20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 = $s2 &amp; 20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Or immediate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err="1" smtClean="0">
                          <a:latin typeface="Book Antiqua" pitchFamily="18" charset="0"/>
                        </a:rPr>
                        <a:t>ori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 $s1,$s2,20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 = $s2 | 20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Shift left logical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err="1" smtClean="0">
                          <a:latin typeface="Book Antiqua" pitchFamily="18" charset="0"/>
                        </a:rPr>
                        <a:t>sll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 $s1,$s2,10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 = $s2 &lt;&lt; 10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Shift right logical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err="1" smtClean="0">
                          <a:latin typeface="Book Antiqua" pitchFamily="18" charset="0"/>
                        </a:rPr>
                        <a:t>srl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 $s1,$s2,10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$s1 = $s2 &gt;&gt;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10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06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Conditional branch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8838859"/>
              </p:ext>
            </p:extLst>
          </p:nvPr>
        </p:nvGraphicFramePr>
        <p:xfrm>
          <a:off x="457200" y="1544320"/>
          <a:ext cx="8229600" cy="4602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43200"/>
                <a:gridCol w="2743200"/>
                <a:gridCol w="2743200"/>
              </a:tblGrid>
              <a:tr h="284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kern="1200" dirty="0" smtClean="0">
                          <a:latin typeface="Book Antiqua" pitchFamily="18" charset="0"/>
                        </a:rPr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Example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Meaning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branch on equal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err="1" smtClean="0">
                          <a:latin typeface="Book Antiqua" pitchFamily="18" charset="0"/>
                        </a:rPr>
                        <a:t>beq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 $s1,$s2,25 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if ($s1 == $s2) go to PC + 4 + 100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branch on not equal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err="1" smtClean="0">
                          <a:latin typeface="Book Antiqua" pitchFamily="18" charset="0"/>
                        </a:rPr>
                        <a:t>bne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 $s1,$s2,25 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if ($s1!= $s2) go to PC + 4 + 100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set on less than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err="1" smtClean="0">
                          <a:latin typeface="Book Antiqua" pitchFamily="18" charset="0"/>
                        </a:rPr>
                        <a:t>slt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 $s1,$s2,$s3 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if ($s2 &lt; $s3) $s1 = 1; else $s1 = 0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set on less than unsigned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err="1" smtClean="0">
                          <a:latin typeface="Book Antiqua" pitchFamily="18" charset="0"/>
                        </a:rPr>
                        <a:t>sltu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 $s1,$s2,$s3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if ($s2 &lt; $s3) $s1 = 1; else $s1 = 0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09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set less than immediate 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err="1" smtClean="0">
                          <a:latin typeface="Book Antiqua" pitchFamily="18" charset="0"/>
                        </a:rPr>
                        <a:t>slti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 $s1,$s2,20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if ($s2 &lt; 20) $s1 = 1; else $s1 = 0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09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set less than immediate unsigned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err="1" smtClean="0">
                          <a:latin typeface="Book Antiqua" pitchFamily="18" charset="0"/>
                        </a:rPr>
                        <a:t>sltiu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 $s1,$s2,20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if ($s2 &lt; 20) $s1 = 1; else $s1 = 0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839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Unconditional</a:t>
            </a:r>
            <a:r>
              <a:rPr lang="en-US" dirty="0"/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jump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33755"/>
              </p:ext>
            </p:extLst>
          </p:nvPr>
        </p:nvGraphicFramePr>
        <p:xfrm>
          <a:off x="457200" y="1600200"/>
          <a:ext cx="8229600" cy="2255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kern="1200" dirty="0" smtClean="0">
                          <a:latin typeface="Book Antiqua" pitchFamily="18" charset="0"/>
                        </a:rPr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 smtClean="0">
                          <a:latin typeface="Book Antiqua" pitchFamily="18" charset="0"/>
                        </a:rPr>
                        <a:t>Example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 smtClean="0">
                          <a:latin typeface="Book Antiqua" pitchFamily="18" charset="0"/>
                        </a:rPr>
                        <a:t>Meaning</a:t>
                      </a:r>
                      <a:endParaRPr lang="en-US" sz="2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jump</a:t>
                      </a:r>
                      <a:endParaRPr lang="en-US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j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2500</a:t>
                      </a:r>
                      <a:endParaRPr lang="en-US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Go to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10000</a:t>
                      </a:r>
                      <a:endParaRPr lang="en-US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Jump register</a:t>
                      </a:r>
                      <a:endParaRPr lang="en-US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Book Antiqua" pitchFamily="18" charset="0"/>
                        </a:rPr>
                        <a:t>jr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$</a:t>
                      </a:r>
                      <a:r>
                        <a:rPr lang="en-US" sz="2400" baseline="0" dirty="0" err="1" smtClean="0">
                          <a:latin typeface="Book Antiqua" pitchFamily="18" charset="0"/>
                        </a:rPr>
                        <a:t>ra</a:t>
                      </a:r>
                      <a:endParaRPr lang="en-US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Go to  $</a:t>
                      </a:r>
                      <a:r>
                        <a:rPr lang="en-US" sz="2400" dirty="0" err="1" smtClean="0">
                          <a:latin typeface="Book Antiqua" pitchFamily="18" charset="0"/>
                        </a:rPr>
                        <a:t>ra</a:t>
                      </a:r>
                      <a:endParaRPr lang="en-US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Jump and link</a:t>
                      </a:r>
                      <a:endParaRPr lang="en-US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Book Antiqua" pitchFamily="18" charset="0"/>
                        </a:rPr>
                        <a:t>jal</a:t>
                      </a:r>
                      <a:r>
                        <a:rPr lang="en-US" sz="2400" dirty="0" smtClean="0">
                          <a:latin typeface="Book Antiqua" pitchFamily="18" charset="0"/>
                        </a:rPr>
                        <a:t> 2500</a:t>
                      </a:r>
                      <a:endParaRPr lang="en-US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$</a:t>
                      </a:r>
                      <a:r>
                        <a:rPr lang="en-US" sz="2400" dirty="0" err="1" smtClean="0">
                          <a:latin typeface="Book Antiqua" pitchFamily="18" charset="0"/>
                        </a:rPr>
                        <a:t>ra</a:t>
                      </a:r>
                      <a:r>
                        <a:rPr lang="en-US" sz="2400" dirty="0" smtClean="0">
                          <a:latin typeface="Book Antiqua" pitchFamily="18" charset="0"/>
                        </a:rPr>
                        <a:t> = PC +4; go to 10000</a:t>
                      </a:r>
                      <a:endParaRPr lang="en-US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498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Book Antiqua" pitchFamily="18" charset="0"/>
              </a:rPr>
              <a:t>Design Principle 1: Simplicity favors regularity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1"/>
            <a:r>
              <a:rPr lang="en-US" altLang="en-US" dirty="0" smtClean="0">
                <a:latin typeface="Book Antiqua" pitchFamily="18" charset="0"/>
              </a:rPr>
              <a:t>Regularity makes implementation simpler</a:t>
            </a:r>
          </a:p>
          <a:p>
            <a:pPr lvl="1"/>
            <a:r>
              <a:rPr lang="en-US" altLang="en-US" dirty="0" smtClean="0">
                <a:latin typeface="Book Antiqua" pitchFamily="18" charset="0"/>
              </a:rPr>
              <a:t>Simplicity enables higher performance at lower cost</a:t>
            </a:r>
            <a:endParaRPr lang="en-AU" alt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B050"/>
                </a:solidFill>
                <a:latin typeface="Book Antiqua" pitchFamily="18" charset="0"/>
              </a:rPr>
              <a:t>For </a:t>
            </a:r>
            <a:r>
              <a:rPr lang="en-US" b="1" dirty="0" err="1" smtClean="0">
                <a:solidFill>
                  <a:srgbClr val="00B050"/>
                </a:solidFill>
                <a:latin typeface="Book Antiqua" pitchFamily="18" charset="0"/>
              </a:rPr>
              <a:t>Eg</a:t>
            </a:r>
            <a:r>
              <a:rPr lang="en-US" b="1" dirty="0" smtClean="0">
                <a:solidFill>
                  <a:srgbClr val="00B050"/>
                </a:solidFill>
                <a:latin typeface="Book Antiqua" pitchFamily="18" charset="0"/>
              </a:rPr>
              <a:t>:</a:t>
            </a:r>
          </a:p>
          <a:p>
            <a:r>
              <a:rPr lang="en-US" altLang="en-US" dirty="0" smtClean="0">
                <a:latin typeface="Book Antiqua" pitchFamily="18" charset="0"/>
              </a:rPr>
              <a:t>C code:</a:t>
            </a:r>
          </a:p>
          <a:p>
            <a:pPr>
              <a:spcBef>
                <a:spcPct val="50000"/>
              </a:spcBef>
              <a:spcAft>
                <a:spcPct val="30000"/>
              </a:spcAft>
              <a:buNone/>
            </a:pPr>
            <a:r>
              <a:rPr lang="en-US" altLang="en-US" dirty="0" smtClean="0">
                <a:latin typeface="Book Antiqua" pitchFamily="18" charset="0"/>
              </a:rPr>
              <a:t>	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f = (g + h) - (i + j);</a:t>
            </a:r>
          </a:p>
          <a:p>
            <a:r>
              <a:rPr lang="en-US" altLang="en-US" dirty="0" smtClean="0">
                <a:latin typeface="Book Antiqua" pitchFamily="18" charset="0"/>
              </a:rPr>
              <a:t>Compiled MIPS code:</a:t>
            </a:r>
          </a:p>
          <a:p>
            <a:pPr>
              <a:spcBef>
                <a:spcPct val="50000"/>
              </a:spcBef>
              <a:spcAft>
                <a:spcPct val="30000"/>
              </a:spcAft>
              <a:buNone/>
            </a:pPr>
            <a:r>
              <a:rPr lang="en-US" altLang="en-US" dirty="0" smtClean="0">
                <a:latin typeface="Book Antiqua" pitchFamily="18" charset="0"/>
              </a:rPr>
              <a:t>	</a:t>
            </a: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add t0, g, h </a:t>
            </a:r>
            <a:r>
              <a:rPr lang="en-US" altLang="en-US" dirty="0" smtClean="0">
                <a:latin typeface="Book Antiqua" pitchFamily="18" charset="0"/>
              </a:rPr>
              <a:t>  	# temp t0 = g + h</a:t>
            </a:r>
            <a:br>
              <a:rPr lang="en-US" altLang="en-US" dirty="0" smtClean="0">
                <a:latin typeface="Book Antiqua" pitchFamily="18" charset="0"/>
              </a:rPr>
            </a:b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add t1, i, j   	</a:t>
            </a:r>
            <a:r>
              <a:rPr lang="en-US" altLang="en-US" dirty="0" smtClean="0">
                <a:latin typeface="Book Antiqua" pitchFamily="18" charset="0"/>
              </a:rPr>
              <a:t># temp t1 = i + j</a:t>
            </a:r>
            <a:br>
              <a:rPr lang="en-US" altLang="en-US" dirty="0" smtClean="0">
                <a:latin typeface="Book Antiqua" pitchFamily="18" charset="0"/>
              </a:rPr>
            </a:br>
            <a:r>
              <a:rPr lang="en-US" altLang="en-US" b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sub f, t0, t1 	</a:t>
            </a:r>
            <a:r>
              <a:rPr lang="en-US" altLang="en-US" dirty="0" smtClean="0">
                <a:latin typeface="Book Antiqua" pitchFamily="18" charset="0"/>
              </a:rPr>
              <a:t># f = t0 - t1</a:t>
            </a:r>
            <a:endParaRPr lang="en-AU" altLang="en-US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72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Book Antiqua" pitchFamily="18" charset="0"/>
              </a:rPr>
              <a:t>Topic 2 : Operands of the Computer </a:t>
            </a:r>
            <a:r>
              <a:rPr lang="en-US" sz="3600" b="1" dirty="0" smtClean="0">
                <a:solidFill>
                  <a:srgbClr val="C00000"/>
                </a:solidFill>
                <a:latin typeface="Book Antiqua" pitchFamily="18" charset="0"/>
              </a:rPr>
              <a:t>Hardware</a:t>
            </a:r>
            <a:endParaRPr lang="en-US" sz="3600" dirty="0"/>
          </a:p>
        </p:txBody>
      </p:sp>
      <p:sp>
        <p:nvSpPr>
          <p:cNvPr id="4" name="Title 1"/>
          <p:cNvSpPr txBox="1">
            <a:spLocks noGrp="1"/>
          </p:cNvSpPr>
          <p:nvPr>
            <p:ph idx="1"/>
          </p:nvPr>
        </p:nvSpPr>
        <p:spPr>
          <a:xfrm>
            <a:off x="457200" y="1600201"/>
            <a:ext cx="8229600" cy="3962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200000"/>
              </a:lnSpc>
            </a:pPr>
            <a:r>
              <a:rPr lang="en-US" sz="3600" dirty="0">
                <a:latin typeface="Book Antiqua" pitchFamily="18" charset="0"/>
              </a:rPr>
              <a:t>Two ways:</a:t>
            </a:r>
          </a:p>
          <a:p>
            <a:pPr lvl="1">
              <a:lnSpc>
                <a:spcPct val="200000"/>
              </a:lnSpc>
            </a:pPr>
            <a:r>
              <a:rPr lang="en-US" sz="3200" dirty="0">
                <a:latin typeface="Book Antiqua" pitchFamily="18" charset="0"/>
              </a:rPr>
              <a:t>Register Operands</a:t>
            </a:r>
          </a:p>
          <a:p>
            <a:pPr lvl="1">
              <a:lnSpc>
                <a:spcPct val="200000"/>
              </a:lnSpc>
            </a:pPr>
            <a:r>
              <a:rPr lang="en-US" sz="3200" dirty="0">
                <a:latin typeface="Book Antiqua" pitchFamily="18" charset="0"/>
              </a:rPr>
              <a:t>Memory Operands</a:t>
            </a:r>
          </a:p>
          <a:p>
            <a:pPr algn="l"/>
            <a:endParaRPr lang="en-US" sz="4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98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6019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en-US" sz="2800" dirty="0" smtClean="0">
                <a:latin typeface="Book Antiqua" pitchFamily="18" charset="0"/>
              </a:rPr>
              <a:t>Arithmetic instructions use </a:t>
            </a:r>
            <a:r>
              <a:rPr lang="en-US" altLang="en-US" sz="2800" b="1" i="1" dirty="0" smtClean="0">
                <a:solidFill>
                  <a:srgbClr val="92D050"/>
                </a:solidFill>
                <a:latin typeface="Book Antiqua" pitchFamily="18" charset="0"/>
              </a:rPr>
              <a:t>register operands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92D050"/>
                </a:solidFill>
                <a:latin typeface="Book Antiqua" pitchFamily="18" charset="0"/>
              </a:rPr>
              <a:t>Registers: Registers</a:t>
            </a:r>
            <a:r>
              <a:rPr lang="en-US" sz="2800" dirty="0" smtClean="0">
                <a:latin typeface="Book Antiqua" pitchFamily="18" charset="0"/>
              </a:rPr>
              <a:t> are primitives used in hardware design that are also visible to the programmer when the computer is completed</a:t>
            </a:r>
            <a:endParaRPr lang="en-US" altLang="en-US" sz="2800" dirty="0" smtClean="0">
              <a:latin typeface="Book Antiqua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800" dirty="0" smtClean="0">
                <a:latin typeface="Book Antiqua" pitchFamily="18" charset="0"/>
              </a:rPr>
              <a:t>MIPS has a 32 × 32-bit register file</a:t>
            </a:r>
          </a:p>
          <a:p>
            <a:pPr lvl="1">
              <a:lnSpc>
                <a:spcPct val="150000"/>
              </a:lnSpc>
            </a:pPr>
            <a:r>
              <a:rPr lang="en-US" altLang="en-US" sz="2400" dirty="0" smtClean="0">
                <a:latin typeface="Book Antiqua" pitchFamily="18" charset="0"/>
              </a:rPr>
              <a:t>Use for frequently accessed data</a:t>
            </a:r>
          </a:p>
          <a:p>
            <a:pPr lvl="1">
              <a:lnSpc>
                <a:spcPct val="150000"/>
              </a:lnSpc>
            </a:pPr>
            <a:r>
              <a:rPr lang="en-US" altLang="en-US" sz="2400" dirty="0" smtClean="0">
                <a:latin typeface="Book Antiqua" pitchFamily="18" charset="0"/>
              </a:rPr>
              <a:t>Numbered 0 to 31</a:t>
            </a:r>
          </a:p>
          <a:p>
            <a:pPr lvl="1">
              <a:lnSpc>
                <a:spcPct val="150000"/>
              </a:lnSpc>
            </a:pPr>
            <a:r>
              <a:rPr lang="en-US" altLang="en-US" sz="2400" b="1" dirty="0" smtClean="0">
                <a:solidFill>
                  <a:srgbClr val="92D050"/>
                </a:solidFill>
                <a:latin typeface="Book Antiqua" pitchFamily="18" charset="0"/>
              </a:rPr>
              <a:t>32-bit data called a “word”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Book Antiqua" pitchFamily="18" charset="0"/>
              </a:rPr>
              <a:t>Register Operands</a:t>
            </a:r>
            <a:endParaRPr lang="en-US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06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00B0F0"/>
                </a:solidFill>
                <a:latin typeface="Book Antiqua" pitchFamily="18" charset="0"/>
              </a:rPr>
              <a:t>Design Principle 2: Smaller is faster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Autofit/>
          </a:bodyPr>
          <a:lstStyle/>
          <a:p>
            <a:r>
              <a:rPr lang="en-US" altLang="en-US" sz="2400" b="1" dirty="0" smtClean="0">
                <a:latin typeface="Book Antiqua" pitchFamily="18" charset="0"/>
              </a:rPr>
              <a:t>Clock cycle time</a:t>
            </a:r>
          </a:p>
          <a:p>
            <a:r>
              <a:rPr lang="en-US" sz="2400" b="1" dirty="0">
                <a:latin typeface="Book Antiqua" pitchFamily="18" charset="0"/>
              </a:rPr>
              <a:t>Assembler names</a:t>
            </a:r>
          </a:p>
          <a:p>
            <a:pPr lvl="1"/>
            <a:r>
              <a:rPr lang="en-US" sz="2400" dirty="0">
                <a:latin typeface="Book Antiqua" pitchFamily="18" charset="0"/>
              </a:rPr>
              <a:t>$t0, $t1, …, $t9 for temporary values</a:t>
            </a:r>
          </a:p>
          <a:p>
            <a:pPr lvl="1"/>
            <a:r>
              <a:rPr lang="en-US" sz="2400" dirty="0">
                <a:latin typeface="Book Antiqua" pitchFamily="18" charset="0"/>
              </a:rPr>
              <a:t>$s0, $s1, …, $s7 for saved variables</a:t>
            </a:r>
          </a:p>
          <a:p>
            <a:r>
              <a:rPr lang="en-US" altLang="en-US" sz="2400" b="1" dirty="0" smtClean="0">
                <a:latin typeface="Book Antiqua" pitchFamily="18" charset="0"/>
              </a:rPr>
              <a:t>C </a:t>
            </a:r>
            <a:r>
              <a:rPr lang="en-US" altLang="en-US" sz="2400" b="1" dirty="0">
                <a:latin typeface="Book Antiqua" pitchFamily="18" charset="0"/>
              </a:rPr>
              <a:t>code:</a:t>
            </a:r>
          </a:p>
          <a:p>
            <a:pPr>
              <a:buNone/>
            </a:pPr>
            <a:r>
              <a:rPr lang="en-US" altLang="en-US" sz="2400" dirty="0">
                <a:latin typeface="Book Antiqua" pitchFamily="18" charset="0"/>
              </a:rPr>
              <a:t>	f = (g + h) - (i + j);</a:t>
            </a:r>
          </a:p>
          <a:p>
            <a:pPr lvl="1"/>
            <a:r>
              <a:rPr lang="en-US" altLang="en-US" sz="2400" dirty="0">
                <a:latin typeface="Book Antiqua" pitchFamily="18" charset="0"/>
              </a:rPr>
              <a:t>f, …, j in $s0, …, $s4</a:t>
            </a:r>
          </a:p>
          <a:p>
            <a:r>
              <a:rPr lang="en-US" altLang="en-US" sz="2400" b="1" dirty="0">
                <a:latin typeface="Book Antiqua" pitchFamily="18" charset="0"/>
              </a:rPr>
              <a:t>Compiled MIPS code:</a:t>
            </a:r>
          </a:p>
          <a:p>
            <a:pPr>
              <a:buNone/>
            </a:pPr>
            <a:r>
              <a:rPr lang="en-US" altLang="en-US" sz="2400" dirty="0">
                <a:latin typeface="Book Antiqua" pitchFamily="18" charset="0"/>
              </a:rPr>
              <a:t>	add $t0, $s1, $s2</a:t>
            </a:r>
            <a:br>
              <a:rPr lang="en-US" altLang="en-US" sz="2400" dirty="0">
                <a:latin typeface="Book Antiqua" pitchFamily="18" charset="0"/>
              </a:rPr>
            </a:br>
            <a:r>
              <a:rPr lang="en-US" altLang="en-US" sz="2400" dirty="0">
                <a:latin typeface="Book Antiqua" pitchFamily="18" charset="0"/>
              </a:rPr>
              <a:t>add $t1, $s3, $s4</a:t>
            </a:r>
            <a:br>
              <a:rPr lang="en-US" altLang="en-US" sz="2400" dirty="0">
                <a:latin typeface="Book Antiqua" pitchFamily="18" charset="0"/>
              </a:rPr>
            </a:br>
            <a:r>
              <a:rPr lang="en-US" altLang="en-US" sz="2400" dirty="0">
                <a:latin typeface="Book Antiqua" pitchFamily="18" charset="0"/>
              </a:rPr>
              <a:t>sub $s0, $t0, $t1</a:t>
            </a:r>
            <a:endParaRPr lang="en-AU" altLang="en-US" sz="2400" dirty="0">
              <a:latin typeface="Book Antiqua" pitchFamily="18" charset="0"/>
            </a:endParaRPr>
          </a:p>
          <a:p>
            <a:endParaRPr lang="en-US" sz="2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3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Memory Operand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400" dirty="0" smtClean="0">
                <a:latin typeface="Book Antiqua" pitchFamily="18" charset="0"/>
              </a:rPr>
              <a:t>The </a:t>
            </a:r>
            <a:r>
              <a:rPr lang="en-US" sz="2400" b="1" dirty="0">
                <a:latin typeface="Book Antiqua" pitchFamily="18" charset="0"/>
              </a:rPr>
              <a:t>processor</a:t>
            </a:r>
            <a:r>
              <a:rPr lang="en-US" sz="2400" dirty="0">
                <a:latin typeface="Book Antiqua" pitchFamily="18" charset="0"/>
              </a:rPr>
              <a:t> can keep only a </a:t>
            </a:r>
            <a:r>
              <a:rPr lang="en-US" sz="2400" b="1" dirty="0">
                <a:latin typeface="Book Antiqua" pitchFamily="18" charset="0"/>
              </a:rPr>
              <a:t>small amount of data </a:t>
            </a:r>
            <a:r>
              <a:rPr lang="en-US" sz="2400" dirty="0">
                <a:latin typeface="Book Antiqua" pitchFamily="18" charset="0"/>
              </a:rPr>
              <a:t>in </a:t>
            </a:r>
            <a:r>
              <a:rPr lang="en-US" sz="2400" b="1" dirty="0">
                <a:latin typeface="Book Antiqua" pitchFamily="18" charset="0"/>
              </a:rPr>
              <a:t>registers</a:t>
            </a:r>
            <a:r>
              <a:rPr lang="en-US" sz="2400" dirty="0">
                <a:latin typeface="Book Antiqua" pitchFamily="18" charset="0"/>
              </a:rPr>
              <a:t>, but computer </a:t>
            </a:r>
            <a:r>
              <a:rPr lang="en-US" sz="2400" b="1" dirty="0">
                <a:latin typeface="Book Antiqua" pitchFamily="18" charset="0"/>
              </a:rPr>
              <a:t>memory</a:t>
            </a:r>
            <a:r>
              <a:rPr lang="en-US" sz="2400" dirty="0">
                <a:latin typeface="Book Antiqua" pitchFamily="18" charset="0"/>
              </a:rPr>
              <a:t> contains </a:t>
            </a:r>
            <a:r>
              <a:rPr lang="en-US" sz="2400" b="1" dirty="0">
                <a:latin typeface="Book Antiqua" pitchFamily="18" charset="0"/>
              </a:rPr>
              <a:t>billions of data </a:t>
            </a:r>
            <a:r>
              <a:rPr lang="en-US" sz="2400" dirty="0">
                <a:latin typeface="Book Antiqua" pitchFamily="18" charset="0"/>
              </a:rPr>
              <a:t>elements. Hence, data structures (arrays and structures) are kept in </a:t>
            </a:r>
            <a:r>
              <a:rPr lang="en-US" sz="2400" dirty="0" smtClean="0">
                <a:latin typeface="Book Antiqua" pitchFamily="18" charset="0"/>
              </a:rPr>
              <a:t>memory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b="1" dirty="0" smtClean="0">
                <a:latin typeface="Book Antiqua" pitchFamily="18" charset="0"/>
              </a:rPr>
              <a:t>Data </a:t>
            </a:r>
            <a:r>
              <a:rPr lang="en-US" sz="2400" b="1" dirty="0">
                <a:latin typeface="Book Antiqua" pitchFamily="18" charset="0"/>
              </a:rPr>
              <a:t>transfer </a:t>
            </a:r>
            <a:r>
              <a:rPr lang="en-US" sz="2400" b="1" dirty="0" smtClean="0">
                <a:latin typeface="Book Antiqua" pitchFamily="18" charset="0"/>
              </a:rPr>
              <a:t>instruction: </a:t>
            </a:r>
            <a:r>
              <a:rPr lang="en-US" sz="2400" dirty="0">
                <a:latin typeface="Book Antiqua" pitchFamily="18" charset="0"/>
              </a:rPr>
              <a:t>A command that moves data between memory and </a:t>
            </a:r>
            <a:r>
              <a:rPr lang="en-US" sz="2400" dirty="0" smtClean="0">
                <a:latin typeface="Book Antiqua" pitchFamily="18" charset="0"/>
              </a:rPr>
              <a:t>registers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b="1" dirty="0" smtClean="0">
                <a:latin typeface="Book Antiqua" pitchFamily="18" charset="0"/>
              </a:rPr>
              <a:t>Address: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A value used to delineate the location of a </a:t>
            </a:r>
            <a:r>
              <a:rPr lang="en-US" sz="2400" dirty="0" smtClean="0">
                <a:latin typeface="Book Antiqua" pitchFamily="18" charset="0"/>
              </a:rPr>
              <a:t>specific </a:t>
            </a:r>
            <a:r>
              <a:rPr lang="en-US" sz="2400" dirty="0">
                <a:latin typeface="Book Antiqua" pitchFamily="18" charset="0"/>
              </a:rPr>
              <a:t>data element within a memory array</a:t>
            </a:r>
            <a:r>
              <a:rPr lang="en-US" sz="2400" dirty="0" smtClean="0">
                <a:latin typeface="Book Antiqua" pitchFamily="18" charset="0"/>
              </a:rPr>
              <a:t>.</a:t>
            </a:r>
            <a:endParaRPr lang="en-US" altLang="en-US" sz="24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14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229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504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00B0F0"/>
                </a:solidFill>
                <a:latin typeface="Book Antiqua" pitchFamily="18" charset="0"/>
              </a:rPr>
              <a:t>Memory Operand Example 1</a:t>
            </a:r>
            <a:endParaRPr lang="en-AU" altLang="en-US" b="1" dirty="0" smtClean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2458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Book Antiqua" pitchFamily="18" charset="0"/>
              </a:rPr>
              <a:t>C code: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>
                <a:latin typeface="Book Antiqua" pitchFamily="18" charset="0"/>
              </a:rPr>
              <a:t>	g = h + A[8];</a:t>
            </a:r>
          </a:p>
          <a:p>
            <a:pPr lvl="1" eaLnBrk="1" hangingPunct="1"/>
            <a:r>
              <a:rPr lang="en-US" altLang="en-US" dirty="0" smtClean="0">
                <a:latin typeface="Book Antiqua" pitchFamily="18" charset="0"/>
              </a:rPr>
              <a:t>g in $s1, h in $s2, base address of A in $s3</a:t>
            </a:r>
          </a:p>
          <a:p>
            <a:pPr eaLnBrk="1" hangingPunct="1"/>
            <a:r>
              <a:rPr lang="en-US" altLang="en-US" dirty="0" smtClean="0">
                <a:latin typeface="Book Antiqua" pitchFamily="18" charset="0"/>
              </a:rPr>
              <a:t>Compiled MIPS code:</a:t>
            </a:r>
          </a:p>
          <a:p>
            <a:pPr lvl="1" eaLnBrk="1" hangingPunct="1"/>
            <a:r>
              <a:rPr lang="en-US" altLang="en-US" dirty="0" smtClean="0">
                <a:latin typeface="Book Antiqua" pitchFamily="18" charset="0"/>
              </a:rPr>
              <a:t>Index 8 requires offset of 32</a:t>
            </a:r>
          </a:p>
          <a:p>
            <a:pPr lvl="2" eaLnBrk="1" hangingPunct="1"/>
            <a:r>
              <a:rPr lang="en-US" altLang="en-US" dirty="0" smtClean="0">
                <a:latin typeface="Book Antiqua" pitchFamily="18" charset="0"/>
              </a:rPr>
              <a:t>4 bytes per word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>
                <a:latin typeface="Book Antiqua" pitchFamily="18" charset="0"/>
              </a:rPr>
              <a:t>			</a:t>
            </a:r>
            <a:r>
              <a:rPr lang="en-US" altLang="en-US" sz="2800" dirty="0" err="1" smtClean="0">
                <a:latin typeface="Book Antiqua" pitchFamily="18" charset="0"/>
              </a:rPr>
              <a:t>lw</a:t>
            </a:r>
            <a:r>
              <a:rPr lang="en-US" altLang="en-US" sz="2800" dirty="0" smtClean="0">
                <a:latin typeface="Book Antiqua" pitchFamily="18" charset="0"/>
              </a:rPr>
              <a:t>  $t0, 32($s3)    # load word</a:t>
            </a:r>
            <a:br>
              <a:rPr lang="en-US" altLang="en-US" sz="2800" dirty="0" smtClean="0">
                <a:latin typeface="Book Antiqua" pitchFamily="18" charset="0"/>
              </a:rPr>
            </a:br>
            <a:r>
              <a:rPr lang="en-US" altLang="en-US" sz="2800" dirty="0" smtClean="0">
                <a:latin typeface="Book Antiqua" pitchFamily="18" charset="0"/>
              </a:rPr>
              <a:t>		add $s1, $s2, $t0</a:t>
            </a:r>
            <a:endParaRPr lang="en-AU" altLang="en-US" sz="2800" dirty="0" smtClean="0">
              <a:latin typeface="Book Antiqua" pitchFamily="18" charset="0"/>
            </a:endParaRPr>
          </a:p>
        </p:txBody>
      </p:sp>
      <p:sp>
        <p:nvSpPr>
          <p:cNvPr id="24581" name="AutoShape 6"/>
          <p:cNvSpPr>
            <a:spLocks/>
          </p:cNvSpPr>
          <p:nvPr/>
        </p:nvSpPr>
        <p:spPr bwMode="auto">
          <a:xfrm>
            <a:off x="1619250" y="5921375"/>
            <a:ext cx="914400" cy="403225"/>
          </a:xfrm>
          <a:prstGeom prst="borderCallout1">
            <a:avLst>
              <a:gd name="adj1" fmla="val 28347"/>
              <a:gd name="adj2" fmla="val 108333"/>
              <a:gd name="adj3" fmla="val -190944"/>
              <a:gd name="adj4" fmla="val 1600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pPr algn="ctr"/>
            <a:r>
              <a:rPr lang="en-AU" altLang="en-US"/>
              <a:t>offset</a:t>
            </a:r>
          </a:p>
        </p:txBody>
      </p:sp>
      <p:sp>
        <p:nvSpPr>
          <p:cNvPr id="24582" name="AutoShape 7"/>
          <p:cNvSpPr>
            <a:spLocks/>
          </p:cNvSpPr>
          <p:nvPr/>
        </p:nvSpPr>
        <p:spPr bwMode="auto">
          <a:xfrm>
            <a:off x="4140200" y="5921375"/>
            <a:ext cx="3024188" cy="403225"/>
          </a:xfrm>
          <a:prstGeom prst="borderCallout1">
            <a:avLst>
              <a:gd name="adj1" fmla="val 28347"/>
              <a:gd name="adj2" fmla="val -4602"/>
              <a:gd name="adj3" fmla="val -180708"/>
              <a:gd name="adj4" fmla="val -85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pPr algn="ctr"/>
            <a:r>
              <a:rPr lang="en-AU" altLang="en-US" dirty="0"/>
              <a:t>base register, i.e., </a:t>
            </a:r>
            <a:r>
              <a:rPr lang="en-AU" altLang="en-US" dirty="0" err="1"/>
              <a:t>rs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89868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00B0F0"/>
                </a:solidFill>
                <a:latin typeface="Book Antiqua" pitchFamily="18" charset="0"/>
              </a:rPr>
              <a:t>Memory Operand Example 2</a:t>
            </a:r>
            <a:endParaRPr lang="en-AU" altLang="en-US" b="1" dirty="0" smtClean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2662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Book Antiqua" pitchFamily="18" charset="0"/>
              </a:rPr>
              <a:t>C code: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>
                <a:latin typeface="Book Antiqua" pitchFamily="18" charset="0"/>
              </a:rPr>
              <a:t>	A[12] = h + A[8];</a:t>
            </a:r>
          </a:p>
          <a:p>
            <a:pPr lvl="1" eaLnBrk="1" hangingPunct="1"/>
            <a:r>
              <a:rPr lang="en-US" altLang="en-US" dirty="0" smtClean="0">
                <a:latin typeface="Book Antiqua" pitchFamily="18" charset="0"/>
              </a:rPr>
              <a:t>h in $s2, base address of A in $s3</a:t>
            </a:r>
          </a:p>
          <a:p>
            <a:pPr eaLnBrk="1" hangingPunct="1"/>
            <a:r>
              <a:rPr lang="en-US" altLang="en-US" dirty="0" smtClean="0">
                <a:latin typeface="Book Antiqua" pitchFamily="18" charset="0"/>
              </a:rPr>
              <a:t>Compiled MIPS code:</a:t>
            </a:r>
          </a:p>
          <a:p>
            <a:pPr lvl="1" eaLnBrk="1" hangingPunct="1"/>
            <a:r>
              <a:rPr lang="en-US" altLang="en-US" dirty="0" smtClean="0">
                <a:latin typeface="Book Antiqua" pitchFamily="18" charset="0"/>
              </a:rPr>
              <a:t>Index 8 requires offset of 32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smtClean="0">
                <a:latin typeface="Book Antiqua" pitchFamily="18" charset="0"/>
              </a:rPr>
              <a:t>	</a:t>
            </a:r>
            <a:r>
              <a:rPr lang="en-US" altLang="en-US" sz="2800" dirty="0" err="1" smtClean="0">
                <a:latin typeface="Book Antiqua" pitchFamily="18" charset="0"/>
              </a:rPr>
              <a:t>lw</a:t>
            </a:r>
            <a:r>
              <a:rPr lang="en-US" altLang="en-US" sz="2800" dirty="0" smtClean="0">
                <a:latin typeface="Book Antiqua" pitchFamily="18" charset="0"/>
              </a:rPr>
              <a:t>  $t0, 32($s3)    # load word</a:t>
            </a:r>
            <a:br>
              <a:rPr lang="en-US" altLang="en-US" sz="2800" dirty="0" smtClean="0">
                <a:latin typeface="Book Antiqua" pitchFamily="18" charset="0"/>
              </a:rPr>
            </a:br>
            <a:r>
              <a:rPr lang="en-US" altLang="en-US" sz="2800" dirty="0" smtClean="0">
                <a:latin typeface="Book Antiqua" pitchFamily="18" charset="0"/>
              </a:rPr>
              <a:t>add $t0, $s2, $t0</a:t>
            </a:r>
            <a:br>
              <a:rPr lang="en-US" altLang="en-US" sz="2800" dirty="0" smtClean="0">
                <a:latin typeface="Book Antiqua" pitchFamily="18" charset="0"/>
              </a:rPr>
            </a:br>
            <a:r>
              <a:rPr lang="en-US" altLang="en-US" sz="2800" dirty="0" err="1" smtClean="0">
                <a:latin typeface="Book Antiqua" pitchFamily="18" charset="0"/>
              </a:rPr>
              <a:t>sw</a:t>
            </a:r>
            <a:r>
              <a:rPr lang="en-US" altLang="en-US" sz="2800" dirty="0" smtClean="0">
                <a:latin typeface="Book Antiqua" pitchFamily="18" charset="0"/>
              </a:rPr>
              <a:t>  $t0, 48($s3)    # store word</a:t>
            </a:r>
            <a:endParaRPr lang="en-AU" altLang="en-US" sz="28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45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  <a:latin typeface="Book Antiqua" pitchFamily="18" charset="0"/>
              </a:rPr>
              <a:t>Difference between register and memory</a:t>
            </a:r>
            <a:endParaRPr lang="en-US" sz="3200" b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5271332"/>
              </p:ext>
            </p:extLst>
          </p:nvPr>
        </p:nvGraphicFramePr>
        <p:xfrm>
          <a:off x="457200" y="1219200"/>
          <a:ext cx="8229599" cy="520607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97475"/>
                <a:gridCol w="3275860"/>
                <a:gridCol w="2956264"/>
              </a:tblGrid>
              <a:tr h="448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cap="all" dirty="0">
                          <a:effectLst/>
                          <a:latin typeface="Book Antiqua" pitchFamily="18" charset="0"/>
                        </a:rPr>
                        <a:t>BASIS FOR COMPARISON</a:t>
                      </a:r>
                    </a:p>
                  </a:txBody>
                  <a:tcPr marL="48771" marR="48771" marT="48771" marB="48771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cap="all" dirty="0">
                          <a:effectLst/>
                          <a:latin typeface="Book Antiqua" pitchFamily="18" charset="0"/>
                        </a:rPr>
                        <a:t>REGISTER</a:t>
                      </a:r>
                    </a:p>
                  </a:txBody>
                  <a:tcPr marL="48771" marR="48771" marT="48771" marB="48771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cap="all" dirty="0">
                          <a:effectLst/>
                          <a:latin typeface="Book Antiqua" pitchFamily="18" charset="0"/>
                        </a:rPr>
                        <a:t>MEMORY</a:t>
                      </a:r>
                    </a:p>
                  </a:txBody>
                  <a:tcPr marL="48771" marR="48771" marT="48771" marB="48771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150999">
                <a:tc>
                  <a:txBody>
                    <a:bodyPr/>
                    <a:lstStyle/>
                    <a:p>
                      <a:pPr algn="ctr" fontAlgn="t"/>
                      <a:endParaRPr lang="en-US" sz="1800" dirty="0" smtClean="0">
                        <a:effectLst/>
                        <a:latin typeface="Book Antiqua" pitchFamily="18" charset="0"/>
                      </a:endParaRPr>
                    </a:p>
                    <a:p>
                      <a:pPr algn="ctr" fontAlgn="t"/>
                      <a:r>
                        <a:rPr lang="en-US" sz="1800" dirty="0" smtClean="0">
                          <a:effectLst/>
                          <a:latin typeface="Book Antiqua" pitchFamily="18" charset="0"/>
                        </a:rPr>
                        <a:t>Basic</a:t>
                      </a:r>
                      <a:endParaRPr lang="en-US" sz="1800" dirty="0">
                        <a:effectLst/>
                        <a:latin typeface="Book Antiqua" pitchFamily="18" charset="0"/>
                      </a:endParaRPr>
                    </a:p>
                  </a:txBody>
                  <a:tcPr marL="48771" marR="48771" marT="48771" marB="4877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>
                          <a:effectLst/>
                          <a:latin typeface="Book Antiqua" pitchFamily="18" charset="0"/>
                        </a:rPr>
                        <a:t>Registers hold the operands or instruction that CPU is currently processing.</a:t>
                      </a:r>
                    </a:p>
                  </a:txBody>
                  <a:tcPr marL="48771" marR="48771" marT="48771" marB="4877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>
                          <a:effectLst/>
                          <a:latin typeface="Book Antiqua" pitchFamily="18" charset="0"/>
                        </a:rPr>
                        <a:t>Memory holds the instructions and the data that the currently executing program in CPU requires.</a:t>
                      </a:r>
                    </a:p>
                  </a:txBody>
                  <a:tcPr marL="48771" marR="48771" marT="48771" marB="48771"/>
                </a:tc>
              </a:tr>
              <a:tr h="975423">
                <a:tc>
                  <a:txBody>
                    <a:bodyPr/>
                    <a:lstStyle/>
                    <a:p>
                      <a:pPr algn="ctr" fontAlgn="t"/>
                      <a:endParaRPr lang="en-US" sz="1800" dirty="0" smtClean="0">
                        <a:effectLst/>
                        <a:latin typeface="Book Antiqua" pitchFamily="18" charset="0"/>
                      </a:endParaRPr>
                    </a:p>
                    <a:p>
                      <a:pPr algn="ctr" fontAlgn="t"/>
                      <a:r>
                        <a:rPr lang="en-US" sz="1800" dirty="0" smtClean="0">
                          <a:effectLst/>
                          <a:latin typeface="Book Antiqua" pitchFamily="18" charset="0"/>
                        </a:rPr>
                        <a:t>Capacity</a:t>
                      </a:r>
                      <a:endParaRPr lang="en-US" sz="1800" dirty="0">
                        <a:effectLst/>
                        <a:latin typeface="Book Antiqua" pitchFamily="18" charset="0"/>
                      </a:endParaRPr>
                    </a:p>
                  </a:txBody>
                  <a:tcPr marL="48771" marR="48771" marT="48771" marB="4877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>
                          <a:effectLst/>
                          <a:latin typeface="Book Antiqua" pitchFamily="18" charset="0"/>
                        </a:rPr>
                        <a:t>Register holds the small amount of data around 32-bits to 64-bits.</a:t>
                      </a:r>
                    </a:p>
                  </a:txBody>
                  <a:tcPr marL="48771" marR="48771" marT="48771" marB="4877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>
                          <a:effectLst/>
                          <a:latin typeface="Book Antiqua" pitchFamily="18" charset="0"/>
                        </a:rPr>
                        <a:t>Memory of the computer can range from some GB to TB.</a:t>
                      </a:r>
                      <a:br>
                        <a:rPr lang="en-US" sz="1800" dirty="0">
                          <a:effectLst/>
                          <a:latin typeface="Book Antiqua" pitchFamily="18" charset="0"/>
                        </a:rPr>
                      </a:br>
                      <a:endParaRPr lang="en-US" sz="1800" dirty="0">
                        <a:effectLst/>
                        <a:latin typeface="Book Antiqua" pitchFamily="18" charset="0"/>
                      </a:endParaRPr>
                    </a:p>
                  </a:txBody>
                  <a:tcPr marL="48771" marR="48771" marT="48771" marB="48771"/>
                </a:tc>
              </a:tr>
              <a:tr h="975423">
                <a:tc>
                  <a:txBody>
                    <a:bodyPr/>
                    <a:lstStyle/>
                    <a:p>
                      <a:pPr algn="ctr" fontAlgn="t"/>
                      <a:endParaRPr lang="en-US" sz="1800" dirty="0" smtClean="0">
                        <a:effectLst/>
                        <a:latin typeface="Book Antiqua" pitchFamily="18" charset="0"/>
                      </a:endParaRPr>
                    </a:p>
                    <a:p>
                      <a:pPr algn="ctr" fontAlgn="t"/>
                      <a:r>
                        <a:rPr lang="en-US" sz="1800" dirty="0" smtClean="0">
                          <a:effectLst/>
                          <a:latin typeface="Book Antiqua" pitchFamily="18" charset="0"/>
                        </a:rPr>
                        <a:t>Access</a:t>
                      </a:r>
                      <a:endParaRPr lang="en-US" sz="1800" dirty="0">
                        <a:effectLst/>
                        <a:latin typeface="Book Antiqua" pitchFamily="18" charset="0"/>
                      </a:endParaRPr>
                    </a:p>
                  </a:txBody>
                  <a:tcPr marL="48771" marR="48771" marT="48771" marB="4877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>
                          <a:effectLst/>
                          <a:latin typeface="Book Antiqua" pitchFamily="18" charset="0"/>
                        </a:rPr>
                        <a:t>CPU can operate on register contents at the rate of more than one operation in one clock cycle.</a:t>
                      </a:r>
                    </a:p>
                  </a:txBody>
                  <a:tcPr marL="48771" marR="48771" marT="48771" marB="4877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>
                          <a:effectLst/>
                          <a:latin typeface="Book Antiqua" pitchFamily="18" charset="0"/>
                        </a:rPr>
                        <a:t>CPU accesses memory at the slower rate than register.</a:t>
                      </a:r>
                    </a:p>
                  </a:txBody>
                  <a:tcPr marL="48771" marR="48771" marT="48771" marB="48771"/>
                </a:tc>
              </a:tr>
              <a:tr h="975423">
                <a:tc>
                  <a:txBody>
                    <a:bodyPr/>
                    <a:lstStyle/>
                    <a:p>
                      <a:pPr algn="ctr" fontAlgn="t"/>
                      <a:endParaRPr lang="en-US" sz="1800" dirty="0" smtClean="0">
                        <a:effectLst/>
                        <a:latin typeface="Book Antiqua" pitchFamily="18" charset="0"/>
                      </a:endParaRPr>
                    </a:p>
                    <a:p>
                      <a:pPr algn="ctr" fontAlgn="t"/>
                      <a:r>
                        <a:rPr lang="en-US" sz="1800" dirty="0" smtClean="0">
                          <a:effectLst/>
                          <a:latin typeface="Book Antiqua" pitchFamily="18" charset="0"/>
                        </a:rPr>
                        <a:t>Type</a:t>
                      </a:r>
                      <a:endParaRPr lang="en-US" sz="1800" dirty="0">
                        <a:effectLst/>
                        <a:latin typeface="Book Antiqua" pitchFamily="18" charset="0"/>
                      </a:endParaRPr>
                    </a:p>
                  </a:txBody>
                  <a:tcPr marL="48771" marR="48771" marT="48771" marB="4877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>
                          <a:effectLst/>
                          <a:latin typeface="Book Antiqua" pitchFamily="18" charset="0"/>
                        </a:rPr>
                        <a:t>Accumulator register, Program counter, Instruction register, Address register, etc.</a:t>
                      </a:r>
                    </a:p>
                  </a:txBody>
                  <a:tcPr marL="48771" marR="48771" marT="48771" marB="4877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>
                          <a:effectLst/>
                          <a:latin typeface="Book Antiqua" pitchFamily="18" charset="0"/>
                        </a:rPr>
                        <a:t>RAM.</a:t>
                      </a:r>
                    </a:p>
                  </a:txBody>
                  <a:tcPr marL="48771" marR="48771" marT="48771" marB="4877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00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latin typeface="Book Antiqua" pitchFamily="18" charset="0"/>
              </a:rPr>
              <a:t>Immediate Operands</a:t>
            </a:r>
            <a:endParaRPr lang="en-US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Book Antiqua" pitchFamily="18" charset="0"/>
              </a:rPr>
              <a:t>For example, to add the constant 4 to register $s3, we could use the </a:t>
            </a:r>
            <a:r>
              <a:rPr lang="en-US" dirty="0" smtClean="0">
                <a:latin typeface="Book Antiqua" pitchFamily="18" charset="0"/>
              </a:rPr>
              <a:t>code</a:t>
            </a:r>
          </a:p>
          <a:p>
            <a:pPr marL="0" indent="0">
              <a:buNone/>
            </a:pPr>
            <a:r>
              <a:rPr lang="fr-FR" dirty="0" smtClean="0">
                <a:latin typeface="Book Antiqua" pitchFamily="18" charset="0"/>
              </a:rPr>
              <a:t>	</a:t>
            </a:r>
            <a:r>
              <a:rPr lang="fr-FR" dirty="0" err="1" smtClean="0">
                <a:latin typeface="Book Antiqua" pitchFamily="18" charset="0"/>
              </a:rPr>
              <a:t>lw</a:t>
            </a:r>
            <a:r>
              <a:rPr lang="fr-FR" dirty="0" smtClean="0">
                <a:latin typeface="Book Antiqua" pitchFamily="18" charset="0"/>
              </a:rPr>
              <a:t> </a:t>
            </a:r>
            <a:r>
              <a:rPr lang="fr-FR" dirty="0">
                <a:latin typeface="Book Antiqua" pitchFamily="18" charset="0"/>
              </a:rPr>
              <a:t>$t0, AddrConstant4($s1) # $t0 = constant 4 </a:t>
            </a:r>
            <a:endParaRPr lang="fr-FR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fr-FR" dirty="0">
                <a:latin typeface="Book Antiqua" pitchFamily="18" charset="0"/>
              </a:rPr>
              <a:t>	</a:t>
            </a:r>
            <a:r>
              <a:rPr lang="fr-FR" dirty="0" err="1" smtClean="0">
                <a:latin typeface="Book Antiqua" pitchFamily="18" charset="0"/>
              </a:rPr>
              <a:t>add</a:t>
            </a:r>
            <a:r>
              <a:rPr lang="fr-FR" dirty="0">
                <a:latin typeface="Book Antiqua" pitchFamily="18" charset="0"/>
              </a:rPr>
              <a:t> </a:t>
            </a:r>
            <a:r>
              <a:rPr lang="fr-FR" dirty="0" smtClean="0">
                <a:latin typeface="Book Antiqua" pitchFamily="18" charset="0"/>
              </a:rPr>
              <a:t>$s3</a:t>
            </a:r>
            <a:r>
              <a:rPr lang="fr-FR" dirty="0">
                <a:latin typeface="Book Antiqua" pitchFamily="18" charset="0"/>
              </a:rPr>
              <a:t>,$s3,$t0 # $s3 = $s3 + $t0 ($t0 == 4</a:t>
            </a:r>
            <a:r>
              <a:rPr lang="fr-FR" dirty="0" smtClean="0">
                <a:latin typeface="Book Antiqua" pitchFamily="18" charset="0"/>
              </a:rPr>
              <a:t>)</a:t>
            </a:r>
          </a:p>
          <a:p>
            <a:pPr marL="0" indent="0" algn="ctr">
              <a:buNone/>
            </a:pPr>
            <a:r>
              <a:rPr lang="fr-FR" altLang="en-US" dirty="0" smtClean="0">
                <a:latin typeface="Book Antiqua" pitchFamily="18" charset="0"/>
              </a:rPr>
              <a:t>(OR)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	</a:t>
            </a:r>
            <a:r>
              <a:rPr lang="en-US" dirty="0" err="1" smtClean="0">
                <a:latin typeface="Book Antiqua" pitchFamily="18" charset="0"/>
              </a:rPr>
              <a:t>addi</a:t>
            </a: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$s3,$s3,4 # $s3 = $s3 + </a:t>
            </a:r>
            <a:r>
              <a:rPr lang="en-US" dirty="0" smtClean="0">
                <a:latin typeface="Book Antiqua" pitchFamily="18" charset="0"/>
              </a:rPr>
              <a:t>4		</a:t>
            </a:r>
            <a:endParaRPr lang="en-US" altLang="en-US" dirty="0" smtClean="0">
              <a:latin typeface="Book Antiqua" pitchFamily="18" charset="0"/>
            </a:endParaRPr>
          </a:p>
          <a:p>
            <a:r>
              <a:rPr lang="en-US" altLang="en-US" b="1" i="1" dirty="0" smtClean="0">
                <a:solidFill>
                  <a:srgbClr val="00B0F0"/>
                </a:solidFill>
                <a:latin typeface="Book Antiqua" pitchFamily="18" charset="0"/>
              </a:rPr>
              <a:t>Design Principle 3:</a:t>
            </a:r>
            <a:r>
              <a:rPr lang="en-US" altLang="en-US" b="1" dirty="0" smtClean="0">
                <a:solidFill>
                  <a:srgbClr val="00B0F0"/>
                </a:solidFill>
                <a:latin typeface="Book Antiqua" pitchFamily="18" charset="0"/>
              </a:rPr>
              <a:t> </a:t>
            </a:r>
            <a:r>
              <a:rPr lang="en-US" altLang="en-US" dirty="0" smtClean="0">
                <a:latin typeface="Book Antiqua" pitchFamily="18" charset="0"/>
              </a:rPr>
              <a:t>Make the common case fast</a:t>
            </a:r>
          </a:p>
          <a:p>
            <a:pPr lvl="1"/>
            <a:r>
              <a:rPr lang="en-US" altLang="en-US" dirty="0" smtClean="0">
                <a:latin typeface="Book Antiqua" pitchFamily="18" charset="0"/>
              </a:rPr>
              <a:t>Small constants are common</a:t>
            </a:r>
          </a:p>
          <a:p>
            <a:pPr lvl="1"/>
            <a:r>
              <a:rPr lang="en-US" altLang="en-US" dirty="0" smtClean="0">
                <a:latin typeface="Book Antiqua" pitchFamily="18" charset="0"/>
              </a:rPr>
              <a:t>Immediate operand avoids a load instruction</a:t>
            </a:r>
            <a:endParaRPr lang="en-AU" altLang="en-US" dirty="0" smtClean="0">
              <a:latin typeface="Book Antiqua" pitchFamily="18" charset="0"/>
            </a:endParaRPr>
          </a:p>
          <a:p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3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b="1" dirty="0" smtClean="0">
                <a:solidFill>
                  <a:srgbClr val="FF0000"/>
                </a:solidFill>
                <a:latin typeface="Book Antiqua" pitchFamily="18" charset="0"/>
              </a:rPr>
              <a:t>The Constant Zero</a:t>
            </a:r>
            <a:endParaRPr lang="en-US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dirty="0" smtClean="0">
                <a:latin typeface="Book Antiqua" pitchFamily="18" charset="0"/>
              </a:rPr>
              <a:t>MIPS register 0 ($zero) is the constant 0</a:t>
            </a:r>
          </a:p>
          <a:p>
            <a:pPr lvl="1"/>
            <a:r>
              <a:rPr lang="en-AU" altLang="en-US" dirty="0" smtClean="0">
                <a:latin typeface="Book Antiqua" pitchFamily="18" charset="0"/>
              </a:rPr>
              <a:t>Cannot be overwritten</a:t>
            </a:r>
          </a:p>
          <a:p>
            <a:r>
              <a:rPr lang="en-AU" altLang="en-US" dirty="0" smtClean="0">
                <a:latin typeface="Book Antiqua" pitchFamily="18" charset="0"/>
              </a:rPr>
              <a:t>Useful for common operations</a:t>
            </a:r>
          </a:p>
          <a:p>
            <a:pPr lvl="1"/>
            <a:r>
              <a:rPr lang="en-AU" altLang="en-US" dirty="0" smtClean="0">
                <a:latin typeface="Book Antiqua" pitchFamily="18" charset="0"/>
              </a:rPr>
              <a:t>E.g., move between registers</a:t>
            </a:r>
          </a:p>
          <a:p>
            <a:pPr lvl="1">
              <a:buNone/>
            </a:pPr>
            <a:r>
              <a:rPr lang="en-AU" altLang="en-US" dirty="0" smtClean="0">
                <a:latin typeface="Book Antiqua" pitchFamily="18" charset="0"/>
              </a:rPr>
              <a:t>	add $t2, $s1, $zero</a:t>
            </a:r>
          </a:p>
        </p:txBody>
      </p:sp>
    </p:spTree>
    <p:extLst>
      <p:ext uri="{BB962C8B-B14F-4D97-AF65-F5344CB8AC3E}">
        <p14:creationId xmlns:p14="http://schemas.microsoft.com/office/powerpoint/2010/main" val="41449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Book Antiqua" pitchFamily="18" charset="0"/>
              </a:rPr>
              <a:t>Signed and Unsigned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  <a:latin typeface="Book Antiqua" pitchFamily="18" charset="0"/>
              </a:rPr>
              <a:t>Signed Numbers</a:t>
            </a:r>
            <a:endParaRPr lang="en-US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LSB: Least Significant Bit =&gt;rightmost bit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MSB: Most Significant Bit =&gt;leftmost bit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For </a:t>
            </a:r>
            <a:r>
              <a:rPr lang="en-US" dirty="0" err="1">
                <a:latin typeface="Book Antiqua" pitchFamily="18" charset="0"/>
              </a:rPr>
              <a:t>eg</a:t>
            </a:r>
            <a:r>
              <a:rPr lang="en-US" dirty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(+3) = 0011			(-3) = 1011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00B0F0"/>
                </a:solidFill>
                <a:latin typeface="Book Antiqua" pitchFamily="18" charset="0"/>
              </a:rPr>
              <a:t>UnSigned</a:t>
            </a:r>
            <a:r>
              <a:rPr lang="en-US" b="1" dirty="0">
                <a:solidFill>
                  <a:srgbClr val="00B0F0"/>
                </a:solidFill>
                <a:latin typeface="Book Antiqua" pitchFamily="18" charset="0"/>
              </a:rPr>
              <a:t> Numbers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unsigned then all the bits can be used to represent the number.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For </a:t>
            </a:r>
            <a:r>
              <a:rPr lang="en-US" dirty="0" err="1">
                <a:latin typeface="Book Antiqua" pitchFamily="18" charset="0"/>
              </a:rPr>
              <a:t>eg</a:t>
            </a:r>
            <a:r>
              <a:rPr lang="en-US" dirty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 (5) = 0101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4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32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B0F0"/>
                </a:solidFill>
                <a:latin typeface="Book Antiqua" pitchFamily="18" charset="0"/>
              </a:rPr>
              <a:t>Decimal to Binary Conversion</a:t>
            </a:r>
            <a:endParaRPr lang="en-US" sz="2400" b="1" dirty="0" smtClean="0">
              <a:solidFill>
                <a:srgbClr val="00B0F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For example: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Convert 123</a:t>
            </a:r>
            <a:r>
              <a:rPr lang="en-US" sz="2400" baseline="-25000" dirty="0" smtClean="0">
                <a:latin typeface="Book Antiqua" pitchFamily="18" charset="0"/>
              </a:rPr>
              <a:t>10 </a:t>
            </a:r>
            <a:r>
              <a:rPr lang="en-US" sz="2400" dirty="0" smtClean="0">
                <a:latin typeface="Book Antiqua" pitchFamily="18" charset="0"/>
              </a:rPr>
              <a:t> to (?)</a:t>
            </a:r>
            <a:r>
              <a:rPr lang="en-US" sz="2400" baseline="-25000" dirty="0" smtClean="0">
                <a:latin typeface="Book Antiqua" pitchFamily="18" charset="0"/>
              </a:rPr>
              <a:t>2</a:t>
            </a:r>
            <a:r>
              <a:rPr lang="en-US" sz="2400" dirty="0" smtClean="0">
                <a:latin typeface="Book Antiqua" pitchFamily="18" charset="0"/>
              </a:rPr>
              <a:t>  </a:t>
            </a:r>
          </a:p>
          <a:p>
            <a:pPr marL="0" indent="0">
              <a:buNone/>
            </a:pPr>
            <a:r>
              <a:rPr lang="en-US" sz="2400" dirty="0" err="1" smtClean="0">
                <a:latin typeface="Book Antiqua" pitchFamily="18" charset="0"/>
              </a:rPr>
              <a:t>Soln</a:t>
            </a:r>
            <a:r>
              <a:rPr lang="en-US" sz="2400" dirty="0" smtClean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123</a:t>
            </a:r>
            <a:r>
              <a:rPr lang="en-US" sz="2400" baseline="-25000" dirty="0" smtClean="0">
                <a:latin typeface="Book Antiqua" pitchFamily="18" charset="0"/>
              </a:rPr>
              <a:t>10 </a:t>
            </a:r>
            <a:r>
              <a:rPr lang="en-US" sz="2400" dirty="0" smtClean="0">
                <a:latin typeface="Book Antiqua" pitchFamily="18" charset="0"/>
              </a:rPr>
              <a:t>  = 1111011</a:t>
            </a:r>
            <a:r>
              <a:rPr lang="en-US" sz="2400" baseline="-25000" dirty="0" smtClean="0">
                <a:latin typeface="Book Antiqua" pitchFamily="18" charset="0"/>
              </a:rPr>
              <a:t>2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00B0F0"/>
                </a:solidFill>
                <a:latin typeface="Book Antiqua" pitchFamily="18" charset="0"/>
              </a:rPr>
              <a:t>Binary to Decimal Conversion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For example: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Convert </a:t>
            </a:r>
            <a:r>
              <a:rPr lang="en-US" sz="2400" dirty="0" smtClean="0">
                <a:latin typeface="Book Antiqua" pitchFamily="18" charset="0"/>
              </a:rPr>
              <a:t>1101</a:t>
            </a:r>
            <a:r>
              <a:rPr lang="en-US" sz="2400" baseline="-25000" dirty="0" smtClean="0">
                <a:latin typeface="Book Antiqua" pitchFamily="18" charset="0"/>
              </a:rPr>
              <a:t>2 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to </a:t>
            </a:r>
            <a:r>
              <a:rPr lang="en-US" sz="2400" dirty="0" smtClean="0">
                <a:latin typeface="Book Antiqua" pitchFamily="18" charset="0"/>
              </a:rPr>
              <a:t>(?)</a:t>
            </a:r>
            <a:r>
              <a:rPr lang="en-US" sz="2400" baseline="-25000" dirty="0" smtClean="0">
                <a:latin typeface="Book Antiqua" pitchFamily="18" charset="0"/>
              </a:rPr>
              <a:t>10</a:t>
            </a:r>
            <a:r>
              <a:rPr lang="en-US" sz="2400" dirty="0" smtClean="0">
                <a:latin typeface="Book Antiqua" pitchFamily="18" charset="0"/>
              </a:rPr>
              <a:t>       </a:t>
            </a:r>
            <a:endParaRPr lang="en-US" sz="2400" baseline="-250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  </a:t>
            </a:r>
            <a:r>
              <a:rPr lang="en-US" sz="2400" dirty="0" err="1">
                <a:latin typeface="Book Antiqua" pitchFamily="18" charset="0"/>
              </a:rPr>
              <a:t>Soln</a:t>
            </a:r>
            <a:r>
              <a:rPr lang="en-US" sz="2400" dirty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sz="2400" dirty="0">
              <a:latin typeface="Book Antiqua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	</a:t>
            </a:r>
            <a:r>
              <a:rPr lang="en-US" sz="2400" dirty="0" smtClean="0">
                <a:latin typeface="Book Antiqua" pitchFamily="18" charset="0"/>
              </a:rPr>
              <a:t>1×2</a:t>
            </a:r>
            <a:r>
              <a:rPr lang="en-US" sz="2400" baseline="30000" dirty="0" smtClean="0">
                <a:latin typeface="Book Antiqua" pitchFamily="18" charset="0"/>
              </a:rPr>
              <a:t>3</a:t>
            </a:r>
            <a:r>
              <a:rPr lang="en-US" sz="2400" dirty="0">
                <a:latin typeface="Book Antiqua" pitchFamily="18" charset="0"/>
              </a:rPr>
              <a:t> + 1×2</a:t>
            </a:r>
            <a:r>
              <a:rPr lang="en-US" sz="2400" baseline="30000" dirty="0">
                <a:latin typeface="Book Antiqua" pitchFamily="18" charset="0"/>
              </a:rPr>
              <a:t>2</a:t>
            </a:r>
            <a:r>
              <a:rPr lang="en-US" sz="2400" dirty="0">
                <a:latin typeface="Book Antiqua" pitchFamily="18" charset="0"/>
              </a:rPr>
              <a:t> + 0×2</a:t>
            </a:r>
            <a:r>
              <a:rPr lang="en-US" sz="2400" baseline="30000" dirty="0">
                <a:latin typeface="Book Antiqua" pitchFamily="18" charset="0"/>
              </a:rPr>
              <a:t>1</a:t>
            </a:r>
            <a:r>
              <a:rPr lang="en-US" sz="2400" dirty="0">
                <a:latin typeface="Book Antiqua" pitchFamily="18" charset="0"/>
              </a:rPr>
              <a:t> + </a:t>
            </a:r>
            <a:r>
              <a:rPr lang="en-US" sz="2400" dirty="0" smtClean="0">
                <a:latin typeface="Book Antiqua" pitchFamily="18" charset="0"/>
              </a:rPr>
              <a:t>1×2</a:t>
            </a:r>
            <a:r>
              <a:rPr lang="en-US" sz="2400" baseline="30000" dirty="0" smtClean="0">
                <a:latin typeface="Book Antiqua" pitchFamily="18" charset="0"/>
              </a:rPr>
              <a:t>0 </a:t>
            </a:r>
            <a:r>
              <a:rPr lang="en-US" sz="2400" dirty="0" smtClean="0">
                <a:latin typeface="Book Antiqua" pitchFamily="18" charset="0"/>
              </a:rPr>
              <a:t>  = 11</a:t>
            </a:r>
            <a:r>
              <a:rPr lang="en-US" sz="2400" baseline="-25000" dirty="0" smtClean="0">
                <a:latin typeface="Book Antiqua" pitchFamily="18" charset="0"/>
              </a:rPr>
              <a:t>10</a:t>
            </a:r>
            <a:endParaRPr lang="en-US" sz="2400" dirty="0">
              <a:latin typeface="Book Antiqua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Book Antiqua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533301"/>
              </p:ext>
            </p:extLst>
          </p:nvPr>
        </p:nvGraphicFramePr>
        <p:xfrm>
          <a:off x="2667000" y="4419599"/>
          <a:ext cx="3570551" cy="73152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447800"/>
                <a:gridCol w="533400"/>
                <a:gridCol w="457200"/>
                <a:gridCol w="533400"/>
                <a:gridCol w="598751"/>
              </a:tblGrid>
              <a:tr h="13716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digits: </a:t>
                      </a:r>
                      <a:endParaRPr lang="en-US" dirty="0">
                        <a:effectLst/>
                        <a:latin typeface="Book Antiqua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</a:t>
                      </a:r>
                      <a:endParaRPr lang="en-US" dirty="0">
                        <a:effectLst/>
                        <a:latin typeface="Book Antiqua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</a:t>
                      </a:r>
                      <a:endParaRPr lang="en-US" dirty="0">
                        <a:effectLst/>
                        <a:latin typeface="Book Antiqua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0</a:t>
                      </a:r>
                      <a:endParaRPr lang="en-US" dirty="0">
                        <a:effectLst/>
                        <a:latin typeface="Book Antiqua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</a:t>
                      </a:r>
                      <a:endParaRPr lang="en-US" dirty="0">
                        <a:effectLst/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numbering: </a:t>
                      </a:r>
                      <a:endParaRPr lang="en-US" dirty="0">
                        <a:effectLst/>
                        <a:latin typeface="Book Antiqua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3</a:t>
                      </a:r>
                      <a:endParaRPr lang="en-US" dirty="0">
                        <a:effectLst/>
                        <a:latin typeface="Book Antiqua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2</a:t>
                      </a:r>
                      <a:endParaRPr lang="en-US" dirty="0">
                        <a:effectLst/>
                        <a:latin typeface="Book Antiqua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1</a:t>
                      </a:r>
                      <a:endParaRPr lang="en-US" dirty="0">
                        <a:effectLst/>
                        <a:latin typeface="Book Antiqua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0</a:t>
                      </a:r>
                      <a:endParaRPr lang="en-US" dirty="0">
                        <a:effectLst/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49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Book Antiqua" pitchFamily="18" charset="0"/>
              </a:rPr>
              <a:t>1’s Complement: </a:t>
            </a:r>
            <a:r>
              <a:rPr lang="en-US" dirty="0" smtClean="0">
                <a:latin typeface="Book Antiqua" pitchFamily="18" charset="0"/>
              </a:rPr>
              <a:t>Transforming </a:t>
            </a:r>
            <a:r>
              <a:rPr lang="en-US" dirty="0">
                <a:latin typeface="Book Antiqua" pitchFamily="18" charset="0"/>
              </a:rPr>
              <a:t>the 0 bit to 1 and the 1 bit to 0</a:t>
            </a:r>
            <a:r>
              <a:rPr lang="en-US" dirty="0" smtClean="0">
                <a:latin typeface="Book Antiqua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latin typeface="Book Antiqua" pitchFamily="18" charset="0"/>
              </a:rPr>
              <a:t>For </a:t>
            </a:r>
            <a:r>
              <a:rPr lang="en-US" b="1" dirty="0" err="1" smtClean="0">
                <a:latin typeface="Book Antiqua" pitchFamily="18" charset="0"/>
              </a:rPr>
              <a:t>Eg</a:t>
            </a:r>
            <a:r>
              <a:rPr lang="en-US" b="1" dirty="0" smtClean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1's complement of "0111" is "</a:t>
            </a:r>
            <a:r>
              <a:rPr lang="en-US" dirty="0" smtClean="0">
                <a:latin typeface="Book Antiqua" pitchFamily="18" charset="0"/>
              </a:rPr>
              <a:t>1000“</a:t>
            </a: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Book Antiqua" pitchFamily="18" charset="0"/>
              </a:rPr>
              <a:t>2’s Complement: </a:t>
            </a:r>
            <a:r>
              <a:rPr lang="en-US" dirty="0" smtClean="0">
                <a:latin typeface="Book Antiqua" pitchFamily="18" charset="0"/>
              </a:rPr>
              <a:t>Binary </a:t>
            </a:r>
            <a:r>
              <a:rPr lang="en-US" dirty="0">
                <a:latin typeface="Book Antiqua" pitchFamily="18" charset="0"/>
              </a:rPr>
              <a:t>number is 1 added to the 1’s complement of the binary number</a:t>
            </a:r>
            <a:r>
              <a:rPr lang="en-US" dirty="0" smtClean="0">
                <a:latin typeface="Book Antiqua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latin typeface="Book Antiqua" pitchFamily="18" charset="0"/>
              </a:rPr>
              <a:t>For </a:t>
            </a:r>
            <a:r>
              <a:rPr lang="en-US" b="1" dirty="0" err="1" smtClean="0">
                <a:latin typeface="Book Antiqua" pitchFamily="18" charset="0"/>
              </a:rPr>
              <a:t>eg</a:t>
            </a:r>
            <a:r>
              <a:rPr lang="en-US" b="1" dirty="0" smtClean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2's complement of "0111" is "1001"</a:t>
            </a:r>
          </a:p>
        </p:txBody>
      </p:sp>
    </p:spTree>
    <p:extLst>
      <p:ext uri="{BB962C8B-B14F-4D97-AF65-F5344CB8AC3E}">
        <p14:creationId xmlns:p14="http://schemas.microsoft.com/office/powerpoint/2010/main" val="123124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Book Antiqua" pitchFamily="18" charset="0"/>
              </a:rPr>
              <a:t>Negation Shortcut</a:t>
            </a:r>
            <a:endParaRPr lang="en-US" b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5029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Book Antiqua" pitchFamily="18" charset="0"/>
              </a:rPr>
              <a:t>Negate 16 bit binary versions of 10</a:t>
            </a:r>
            <a:r>
              <a:rPr lang="en-US" sz="2800" baseline="-25000" dirty="0" smtClean="0">
                <a:latin typeface="Book Antiqua" pitchFamily="18" charset="0"/>
              </a:rPr>
              <a:t>10  </a:t>
            </a:r>
            <a:r>
              <a:rPr lang="en-US" sz="2800" dirty="0" smtClean="0">
                <a:latin typeface="Book Antiqua" pitchFamily="18" charset="0"/>
              </a:rPr>
              <a:t> and check the result by negating -10</a:t>
            </a:r>
            <a:r>
              <a:rPr lang="en-US" sz="2800" baseline="-25000" dirty="0" smtClean="0">
                <a:latin typeface="Book Antiqua" pitchFamily="18" charset="0"/>
              </a:rPr>
              <a:t>10</a:t>
            </a:r>
            <a:r>
              <a:rPr lang="en-US" sz="2800" dirty="0" smtClean="0">
                <a:latin typeface="Book Antiqua" pitchFamily="18" charset="0"/>
              </a:rPr>
              <a:t> to 32 bit binary numbers</a:t>
            </a:r>
            <a:r>
              <a:rPr lang="en-US" sz="2800" baseline="-25000" dirty="0" smtClean="0">
                <a:latin typeface="Book Antiqua" pitchFamily="18" charset="0"/>
              </a:rPr>
              <a:t>               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Soln</a:t>
            </a:r>
            <a:r>
              <a:rPr lang="en-US" sz="2800" b="1" dirty="0" smtClean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	</a:t>
            </a:r>
            <a:r>
              <a:rPr lang="en-US" sz="2800" b="1" dirty="0" smtClean="0">
                <a:latin typeface="Book Antiqua" pitchFamily="18" charset="0"/>
              </a:rPr>
              <a:t>16 bit binary value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		10</a:t>
            </a:r>
            <a:r>
              <a:rPr lang="en-US" sz="2800" baseline="-25000" dirty="0" smtClean="0">
                <a:latin typeface="Book Antiqua" pitchFamily="18" charset="0"/>
              </a:rPr>
              <a:t>10 </a:t>
            </a:r>
            <a:r>
              <a:rPr lang="en-US" sz="2800" dirty="0" smtClean="0">
                <a:latin typeface="Book Antiqua" pitchFamily="18" charset="0"/>
              </a:rPr>
              <a:t> =  0000 0000 0000 1010</a:t>
            </a:r>
            <a:r>
              <a:rPr lang="en-US" sz="2800" baseline="-25000" dirty="0" smtClean="0">
                <a:latin typeface="Book Antiqua" pitchFamily="18" charset="0"/>
              </a:rPr>
              <a:t>2</a:t>
            </a:r>
            <a:r>
              <a:rPr lang="en-US" sz="2800" dirty="0" smtClean="0">
                <a:latin typeface="Book Antiqua" pitchFamily="18" charset="0"/>
              </a:rPr>
              <a:t>      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	</a:t>
            </a:r>
            <a:r>
              <a:rPr lang="en-US" sz="2800" b="1" dirty="0" smtClean="0">
                <a:latin typeface="Book Antiqua" pitchFamily="18" charset="0"/>
              </a:rPr>
              <a:t>Convert </a:t>
            </a:r>
            <a:r>
              <a:rPr lang="en-US" sz="2800" b="1" dirty="0">
                <a:latin typeface="Book Antiqua" pitchFamily="18" charset="0"/>
              </a:rPr>
              <a:t>to 32 bit </a:t>
            </a:r>
            <a:r>
              <a:rPr lang="en-US" sz="2800" b="1" dirty="0" smtClean="0">
                <a:latin typeface="Book Antiqua" pitchFamily="18" charset="0"/>
              </a:rPr>
              <a:t>number 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10</a:t>
            </a:r>
            <a:r>
              <a:rPr lang="en-US" sz="2800" baseline="-25000" dirty="0" smtClean="0">
                <a:latin typeface="Book Antiqua" pitchFamily="18" charset="0"/>
              </a:rPr>
              <a:t>10 </a:t>
            </a:r>
            <a:r>
              <a:rPr lang="en-US" sz="2800" dirty="0" smtClean="0">
                <a:latin typeface="Book Antiqua" pitchFamily="18" charset="0"/>
              </a:rPr>
              <a:t>= 0000 0000 0000 0000 0000 </a:t>
            </a:r>
            <a:r>
              <a:rPr lang="en-US" sz="2800" dirty="0">
                <a:latin typeface="Book Antiqua" pitchFamily="18" charset="0"/>
              </a:rPr>
              <a:t>0000 0000 1010</a:t>
            </a:r>
            <a:r>
              <a:rPr lang="en-US" sz="2800" baseline="-25000" dirty="0">
                <a:latin typeface="Book Antiqua" pitchFamily="18" charset="0"/>
              </a:rPr>
              <a:t>2</a:t>
            </a:r>
            <a:r>
              <a:rPr lang="en-US" sz="2800" dirty="0">
                <a:latin typeface="Book Antiqua" pitchFamily="18" charset="0"/>
              </a:rPr>
              <a:t>      </a:t>
            </a:r>
          </a:p>
          <a:p>
            <a:pPr marL="0" indent="0" algn="r">
              <a:buNone/>
            </a:pPr>
            <a:endParaRPr lang="en-US" sz="2800" dirty="0" smtClean="0">
              <a:latin typeface="Book Antiqua" pitchFamily="18" charset="0"/>
            </a:endParaRPr>
          </a:p>
          <a:p>
            <a:pPr marL="0" indent="0" algn="r">
              <a:buNone/>
            </a:pPr>
            <a:r>
              <a:rPr lang="en-US" sz="2800" dirty="0" smtClean="0">
                <a:latin typeface="Book Antiqua" pitchFamily="18" charset="0"/>
              </a:rPr>
              <a:t>Continued</a:t>
            </a:r>
            <a:endParaRPr lang="en-US" sz="2800" dirty="0">
              <a:latin typeface="Book Antiqua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248400" y="59436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30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534400" cy="551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 smtClean="0">
                <a:latin typeface="Book Antiqua" pitchFamily="18" charset="0"/>
              </a:rPr>
              <a:t>To Negate:</a:t>
            </a:r>
          </a:p>
          <a:p>
            <a:pPr marL="571500" indent="-571500">
              <a:buAutoNum type="romanLcParenR"/>
            </a:pPr>
            <a:r>
              <a:rPr lang="en-US" sz="3000" dirty="0" smtClean="0">
                <a:latin typeface="Book Antiqua" pitchFamily="18" charset="0"/>
              </a:rPr>
              <a:t>Find 1’s Complement </a:t>
            </a:r>
          </a:p>
          <a:p>
            <a:pPr marL="0" indent="0">
              <a:buNone/>
            </a:pPr>
            <a:r>
              <a:rPr lang="en-US" sz="3000" dirty="0" smtClean="0">
                <a:latin typeface="Book Antiqua" pitchFamily="18" charset="0"/>
              </a:rPr>
              <a:t>	10</a:t>
            </a:r>
            <a:r>
              <a:rPr lang="en-US" sz="3000" baseline="-25000" dirty="0" smtClean="0">
                <a:latin typeface="Book Antiqua" pitchFamily="18" charset="0"/>
              </a:rPr>
              <a:t>10 </a:t>
            </a:r>
            <a:r>
              <a:rPr lang="en-US" sz="3000" dirty="0" smtClean="0">
                <a:latin typeface="Book Antiqua" pitchFamily="18" charset="0"/>
              </a:rPr>
              <a:t> </a:t>
            </a:r>
            <a:r>
              <a:rPr lang="en-US" sz="3000" dirty="0">
                <a:latin typeface="Book Antiqua" pitchFamily="18" charset="0"/>
              </a:rPr>
              <a:t>=  0000 0000 0000 </a:t>
            </a:r>
            <a:r>
              <a:rPr lang="en-US" sz="3000" dirty="0" smtClean="0">
                <a:latin typeface="Book Antiqua" pitchFamily="18" charset="0"/>
              </a:rPr>
              <a:t>1010</a:t>
            </a:r>
            <a:r>
              <a:rPr lang="en-US" sz="3000" baseline="-25000" dirty="0" smtClean="0">
                <a:latin typeface="Book Antiqua" pitchFamily="18" charset="0"/>
              </a:rPr>
              <a:t>2</a:t>
            </a:r>
          </a:p>
          <a:p>
            <a:pPr marL="0" indent="0">
              <a:buNone/>
            </a:pPr>
            <a:r>
              <a:rPr lang="en-US" sz="3000" dirty="0" smtClean="0">
                <a:latin typeface="Book Antiqua" pitchFamily="18" charset="0"/>
              </a:rPr>
              <a:t>		= 1111 1111 1111 0101</a:t>
            </a:r>
            <a:r>
              <a:rPr lang="en-US" sz="3000" baseline="-25000" dirty="0" smtClean="0">
                <a:latin typeface="Book Antiqua" pitchFamily="18" charset="0"/>
              </a:rPr>
              <a:t>2</a:t>
            </a:r>
            <a:r>
              <a:rPr lang="en-US" sz="3000" dirty="0" smtClean="0">
                <a:latin typeface="Book Antiqua" pitchFamily="18" charset="0"/>
              </a:rPr>
              <a:t>    </a:t>
            </a:r>
          </a:p>
          <a:p>
            <a:pPr marL="0" indent="0">
              <a:buNone/>
            </a:pPr>
            <a:r>
              <a:rPr lang="en-US" sz="3000" dirty="0" smtClean="0">
                <a:latin typeface="Book Antiqua" pitchFamily="18" charset="0"/>
              </a:rPr>
              <a:t>ii)  Find </a:t>
            </a:r>
            <a:r>
              <a:rPr lang="en-US" sz="3000" dirty="0">
                <a:latin typeface="Book Antiqua" pitchFamily="18" charset="0"/>
              </a:rPr>
              <a:t>2’s Complement</a:t>
            </a:r>
            <a:r>
              <a:rPr lang="en-US" sz="3000" baseline="-25000" dirty="0" smtClean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US" sz="3000" dirty="0" smtClean="0">
                <a:latin typeface="Book Antiqua" pitchFamily="18" charset="0"/>
              </a:rPr>
              <a:t>	1111 </a:t>
            </a:r>
            <a:r>
              <a:rPr lang="en-US" sz="3000" dirty="0">
                <a:latin typeface="Book Antiqua" pitchFamily="18" charset="0"/>
              </a:rPr>
              <a:t>1111 1111 </a:t>
            </a:r>
            <a:r>
              <a:rPr lang="en-US" sz="3000" dirty="0" smtClean="0">
                <a:latin typeface="Book Antiqua" pitchFamily="18" charset="0"/>
              </a:rPr>
              <a:t>0101</a:t>
            </a:r>
            <a:endParaRPr lang="en-US" sz="3000" baseline="-250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3000" baseline="-25000" dirty="0">
                <a:latin typeface="Book Antiqua" pitchFamily="18" charset="0"/>
              </a:rPr>
              <a:t>	</a:t>
            </a:r>
            <a:r>
              <a:rPr lang="en-US" sz="3000" baseline="-25000" dirty="0" smtClean="0">
                <a:latin typeface="Book Antiqua" pitchFamily="18" charset="0"/>
              </a:rPr>
              <a:t>			</a:t>
            </a:r>
            <a:r>
              <a:rPr lang="en-US" sz="3000" dirty="0" smtClean="0">
                <a:latin typeface="Book Antiqua" pitchFamily="18" charset="0"/>
              </a:rPr>
              <a:t>      1 (+)</a:t>
            </a:r>
          </a:p>
          <a:p>
            <a:pPr marL="0" indent="0">
              <a:buNone/>
            </a:pPr>
            <a:r>
              <a:rPr lang="en-US" sz="3000" dirty="0" smtClean="0">
                <a:latin typeface="Book Antiqua" pitchFamily="18" charset="0"/>
              </a:rPr>
              <a:t>	1111 1111 1111 0110</a:t>
            </a:r>
          </a:p>
          <a:p>
            <a:pPr marL="0" indent="0">
              <a:buNone/>
            </a:pPr>
            <a:endParaRPr lang="en-US" sz="30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3000" b="1" dirty="0" smtClean="0">
                <a:latin typeface="Book Antiqua" pitchFamily="18" charset="0"/>
              </a:rPr>
              <a:t>1111 1111 </a:t>
            </a:r>
            <a:r>
              <a:rPr lang="en-US" sz="3000" b="1" dirty="0">
                <a:latin typeface="Book Antiqua" pitchFamily="18" charset="0"/>
              </a:rPr>
              <a:t>1111 1111</a:t>
            </a:r>
            <a:r>
              <a:rPr lang="en-US" sz="3000" dirty="0" smtClean="0">
                <a:latin typeface="Book Antiqua" pitchFamily="18" charset="0"/>
              </a:rPr>
              <a:t> </a:t>
            </a:r>
            <a:r>
              <a:rPr lang="en-US" sz="3000" b="1" dirty="0" smtClean="0">
                <a:latin typeface="Book Antiqua" pitchFamily="18" charset="0"/>
              </a:rPr>
              <a:t>1111 </a:t>
            </a:r>
            <a:r>
              <a:rPr lang="en-US" sz="3000" b="1" dirty="0">
                <a:latin typeface="Book Antiqua" pitchFamily="18" charset="0"/>
              </a:rPr>
              <a:t>1111 1111 </a:t>
            </a:r>
            <a:r>
              <a:rPr lang="en-US" sz="3000" b="1" dirty="0" smtClean="0">
                <a:latin typeface="Book Antiqua" pitchFamily="18" charset="0"/>
              </a:rPr>
              <a:t>0110</a:t>
            </a:r>
            <a:r>
              <a:rPr lang="en-US" sz="3000" b="1" baseline="-25000" dirty="0" smtClean="0">
                <a:latin typeface="Book Antiqua" pitchFamily="18" charset="0"/>
              </a:rPr>
              <a:t>2</a:t>
            </a:r>
            <a:r>
              <a:rPr lang="en-US" sz="3000" b="1" dirty="0" smtClean="0">
                <a:latin typeface="Book Antiqua" pitchFamily="18" charset="0"/>
              </a:rPr>
              <a:t> = -10</a:t>
            </a:r>
            <a:r>
              <a:rPr lang="en-US" sz="3000" b="1" baseline="-25000" dirty="0" smtClean="0">
                <a:latin typeface="Book Antiqua" pitchFamily="18" charset="0"/>
              </a:rPr>
              <a:t> </a:t>
            </a:r>
            <a:r>
              <a:rPr lang="en-US" sz="3000" b="1" baseline="-25000" dirty="0">
                <a:latin typeface="Book Antiqua" pitchFamily="18" charset="0"/>
              </a:rPr>
              <a:t>10</a:t>
            </a:r>
            <a:r>
              <a:rPr lang="en-US" sz="3000" b="1" baseline="-25000" dirty="0" smtClean="0">
                <a:latin typeface="Book Antiqua" pitchFamily="18" charset="0"/>
              </a:rPr>
              <a:t>      </a:t>
            </a:r>
            <a:endParaRPr lang="en-US" sz="3000" b="1" baseline="-25000" dirty="0">
              <a:latin typeface="Book Antiqua" pitchFamily="18" charset="0"/>
            </a:endParaRPr>
          </a:p>
          <a:p>
            <a:pPr marL="0" indent="0">
              <a:buNone/>
            </a:pPr>
            <a:endParaRPr lang="en-US" sz="3000" dirty="0">
              <a:latin typeface="Book Antiqua" pitchFamily="18" charset="0"/>
            </a:endParaRPr>
          </a:p>
          <a:p>
            <a:pPr marL="0" indent="0">
              <a:buNone/>
            </a:pPr>
            <a:endParaRPr lang="en-US" sz="3000" dirty="0">
              <a:latin typeface="Book Antiqua" pitchFamily="18" charset="0"/>
            </a:endParaRPr>
          </a:p>
          <a:p>
            <a:pPr marL="0" indent="0">
              <a:buNone/>
            </a:pPr>
            <a:endParaRPr lang="en-US" sz="3000" dirty="0" smtClean="0">
              <a:latin typeface="Book Antiqua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200" y="4495800"/>
            <a:ext cx="426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219200" y="5029200"/>
            <a:ext cx="426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05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Book Antiqua" pitchFamily="18" charset="0"/>
              </a:rPr>
              <a:t>Solve ???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ook Antiqua" pitchFamily="18" charset="0"/>
              </a:rPr>
              <a:t>Convert binary to decimal:</a:t>
            </a:r>
          </a:p>
          <a:p>
            <a:pPr marL="1200150" lvl="3" indent="-342900"/>
            <a:r>
              <a:rPr lang="en-US" sz="2400" dirty="0">
                <a:latin typeface="Book Antiqua" pitchFamily="18" charset="0"/>
              </a:rPr>
              <a:t>1001 0011 0010 0001</a:t>
            </a:r>
          </a:p>
          <a:p>
            <a:r>
              <a:rPr lang="en-US" dirty="0" smtClean="0">
                <a:latin typeface="Book Antiqua" pitchFamily="18" charset="0"/>
              </a:rPr>
              <a:t>Convert decimal to binary: 1451</a:t>
            </a:r>
          </a:p>
          <a:p>
            <a:r>
              <a:rPr lang="en-US" dirty="0" smtClean="0">
                <a:latin typeface="Book Antiqua" pitchFamily="18" charset="0"/>
              </a:rPr>
              <a:t>Find 1’s complement  and 2’s complement for 10010111</a:t>
            </a:r>
          </a:p>
          <a:p>
            <a:r>
              <a:rPr lang="en-US" dirty="0" smtClean="0">
                <a:latin typeface="Book Antiqua" pitchFamily="18" charset="0"/>
              </a:rPr>
              <a:t>Negate 27</a:t>
            </a:r>
            <a:r>
              <a:rPr lang="en-US" baseline="-25000" dirty="0" smtClean="0">
                <a:latin typeface="Book Antiqua" pitchFamily="18" charset="0"/>
              </a:rPr>
              <a:t>10</a:t>
            </a:r>
            <a:r>
              <a:rPr lang="en-US" dirty="0" smtClean="0">
                <a:latin typeface="Book Antiqua" pitchFamily="18" charset="0"/>
              </a:rPr>
              <a:t>  to -27</a:t>
            </a:r>
            <a:r>
              <a:rPr lang="en-US" baseline="-25000" dirty="0" smtClean="0">
                <a:latin typeface="Book Antiqua" pitchFamily="18" charset="0"/>
              </a:rPr>
              <a:t>10</a:t>
            </a:r>
            <a:endParaRPr lang="en-US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44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Book Antiqua" pitchFamily="18" charset="0"/>
              </a:rPr>
              <a:t>Instruction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 smtClean="0">
                <a:latin typeface="Book Antiqua" pitchFamily="18" charset="0"/>
              </a:rPr>
              <a:t>MIPS Fields :</a:t>
            </a:r>
          </a:p>
          <a:p>
            <a:pPr lvl="1"/>
            <a:r>
              <a:rPr lang="en-US" sz="2400" dirty="0" smtClean="0">
                <a:latin typeface="Book Antiqua" pitchFamily="18" charset="0"/>
              </a:rPr>
              <a:t>R-Type</a:t>
            </a:r>
          </a:p>
          <a:p>
            <a:pPr lvl="1"/>
            <a:r>
              <a:rPr lang="en-US" sz="2400" dirty="0" smtClean="0">
                <a:latin typeface="Book Antiqua" pitchFamily="18" charset="0"/>
              </a:rPr>
              <a:t>I-type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B050"/>
                </a:solidFill>
                <a:latin typeface="Book Antiqua" pitchFamily="18" charset="0"/>
              </a:rPr>
              <a:t>R-Type:</a:t>
            </a:r>
          </a:p>
          <a:p>
            <a:pPr marL="0" indent="0">
              <a:buNone/>
            </a:pPr>
            <a:r>
              <a:rPr lang="en-US" sz="2100" dirty="0" smtClean="0">
                <a:latin typeface="Book Antiqua" pitchFamily="18" charset="0"/>
              </a:rPr>
              <a:t>      </a:t>
            </a:r>
          </a:p>
          <a:p>
            <a:pPr marL="0" indent="0">
              <a:buNone/>
            </a:pPr>
            <a:endParaRPr lang="en-US" sz="21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100" dirty="0" smtClean="0">
                <a:latin typeface="Book Antiqua" pitchFamily="18" charset="0"/>
              </a:rPr>
              <a:t>   	</a:t>
            </a:r>
            <a:r>
              <a:rPr lang="en-US" sz="2200" dirty="0" smtClean="0">
                <a:latin typeface="Book Antiqua" pitchFamily="18" charset="0"/>
              </a:rPr>
              <a:t>6 bits          5 bits          5 bits          5 bits        5 bits        6 bits</a:t>
            </a:r>
            <a:endParaRPr lang="en-US" sz="2200" b="1" dirty="0" smtClean="0">
              <a:solidFill>
                <a:srgbClr val="00B05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Book Antiqua" pitchFamily="18" charset="0"/>
              </a:rPr>
              <a:t>op </a:t>
            </a:r>
            <a:r>
              <a:rPr lang="en-US" sz="2800" dirty="0" smtClean="0">
                <a:latin typeface="Book Antiqua" pitchFamily="18" charset="0"/>
              </a:rPr>
              <a:t> 		-&gt; Basic operation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rs</a:t>
            </a:r>
            <a:r>
              <a:rPr lang="en-US" sz="2800" b="1" dirty="0" smtClean="0">
                <a:latin typeface="Book Antiqua" pitchFamily="18" charset="0"/>
              </a:rPr>
              <a:t>   		</a:t>
            </a:r>
            <a:r>
              <a:rPr lang="en-US" sz="2800" dirty="0" smtClean="0">
                <a:latin typeface="Book Antiqua" pitchFamily="18" charset="0"/>
              </a:rPr>
              <a:t>-&gt; First register </a:t>
            </a:r>
            <a:r>
              <a:rPr lang="en-US" sz="2800" dirty="0" err="1" smtClean="0">
                <a:latin typeface="Book Antiqua" pitchFamily="18" charset="0"/>
              </a:rPr>
              <a:t>src</a:t>
            </a:r>
            <a:r>
              <a:rPr lang="en-US" sz="2800" dirty="0" smtClean="0">
                <a:latin typeface="Book Antiqua" pitchFamily="18" charset="0"/>
              </a:rPr>
              <a:t> operand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rt</a:t>
            </a:r>
            <a:r>
              <a:rPr lang="en-US" sz="2800" b="1" dirty="0" smtClean="0">
                <a:latin typeface="Book Antiqua" pitchFamily="18" charset="0"/>
              </a:rPr>
              <a:t>    		</a:t>
            </a:r>
            <a:r>
              <a:rPr lang="en-US" sz="2800" dirty="0" smtClean="0">
                <a:latin typeface="Book Antiqua" pitchFamily="18" charset="0"/>
              </a:rPr>
              <a:t>-&gt;second register </a:t>
            </a:r>
            <a:r>
              <a:rPr lang="en-US" sz="2800" dirty="0" err="1" smtClean="0">
                <a:latin typeface="Book Antiqua" pitchFamily="18" charset="0"/>
              </a:rPr>
              <a:t>src</a:t>
            </a:r>
            <a:r>
              <a:rPr lang="en-US" sz="2800" dirty="0" smtClean="0">
                <a:latin typeface="Book Antiqua" pitchFamily="18" charset="0"/>
              </a:rPr>
              <a:t> operand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rd</a:t>
            </a:r>
            <a:r>
              <a:rPr lang="en-US" sz="2800" dirty="0" smtClean="0">
                <a:latin typeface="Book Antiqua" pitchFamily="18" charset="0"/>
              </a:rPr>
              <a:t> 		-&gt; register destination operand 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shamt</a:t>
            </a:r>
            <a:r>
              <a:rPr lang="en-US" sz="2800" dirty="0" smtClean="0">
                <a:latin typeface="Book Antiqua" pitchFamily="18" charset="0"/>
              </a:rPr>
              <a:t> 	-&gt;shift amount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funct</a:t>
            </a:r>
            <a:r>
              <a:rPr lang="en-US" sz="2800" dirty="0" smtClean="0">
                <a:latin typeface="Book Antiqua" pitchFamily="18" charset="0"/>
              </a:rPr>
              <a:t>   	-&gt;function</a:t>
            </a:r>
            <a:endParaRPr lang="en-US" sz="2800" dirty="0">
              <a:latin typeface="Book Antiqua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261928"/>
              </p:ext>
            </p:extLst>
          </p:nvPr>
        </p:nvGraphicFramePr>
        <p:xfrm>
          <a:off x="1143000" y="2895600"/>
          <a:ext cx="7315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SHAMT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FUNCT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24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Book Antiqua" pitchFamily="18" charset="0"/>
              </a:rPr>
              <a:t>Translating a MIPS Assembly Instruction into a Machine Instruction</a:t>
            </a:r>
          </a:p>
          <a:p>
            <a:pPr marL="0" indent="0">
              <a:buNone/>
            </a:pPr>
            <a:r>
              <a:rPr lang="en-US" b="1" dirty="0">
                <a:latin typeface="Book Antiqua" pitchFamily="18" charset="0"/>
              </a:rPr>
              <a:t>Example: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The real MIPS language version of the instruction represented symbolically as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	 add $t0,$s1,$s2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 first as a combination of decimal numbers and then of binary numbers.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27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latin typeface="Book Antiqua" pitchFamily="18" charset="0"/>
              </a:rPr>
              <a:t>Solution:</a:t>
            </a:r>
          </a:p>
          <a:p>
            <a:pPr marL="0" indent="0">
              <a:buNone/>
            </a:pPr>
            <a:r>
              <a:rPr lang="en-US" sz="2800" b="1" dirty="0">
                <a:latin typeface="Book Antiqua" pitchFamily="18" charset="0"/>
              </a:rPr>
              <a:t> Given:	</a:t>
            </a:r>
            <a:r>
              <a:rPr lang="en-US" sz="2800" dirty="0">
                <a:latin typeface="Book Antiqua" pitchFamily="18" charset="0"/>
              </a:rPr>
              <a:t>add $t0,$s1,$s2</a:t>
            </a:r>
          </a:p>
          <a:p>
            <a:pPr marL="0" indent="0">
              <a:buNone/>
            </a:pPr>
            <a:r>
              <a:rPr lang="en-US" sz="2800" dirty="0">
                <a:latin typeface="Book Antiqua" pitchFamily="18" charset="0"/>
              </a:rPr>
              <a:t>The decimal representation is</a:t>
            </a:r>
          </a:p>
          <a:p>
            <a:pPr marL="0" indent="0">
              <a:buNone/>
            </a:pPr>
            <a:endParaRPr lang="en-US" sz="2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        </a:t>
            </a:r>
          </a:p>
          <a:p>
            <a:pPr marL="0" indent="0">
              <a:buNone/>
            </a:pPr>
            <a:r>
              <a:rPr lang="en-US" sz="1800" dirty="0" smtClean="0">
                <a:latin typeface="Book Antiqua" pitchFamily="18" charset="0"/>
              </a:rPr>
              <a:t>	</a:t>
            </a:r>
            <a:r>
              <a:rPr lang="en-US" sz="1800" dirty="0" err="1" smtClean="0">
                <a:latin typeface="Book Antiqua" pitchFamily="18" charset="0"/>
              </a:rPr>
              <a:t>Src</a:t>
            </a:r>
            <a:r>
              <a:rPr lang="en-US" sz="1800" dirty="0" smtClean="0">
                <a:latin typeface="Book Antiqua" pitchFamily="18" charset="0"/>
              </a:rPr>
              <a:t> 1=&gt; </a:t>
            </a:r>
            <a:r>
              <a:rPr lang="en-US" sz="1800" dirty="0">
                <a:latin typeface="Book Antiqua" pitchFamily="18" charset="0"/>
              </a:rPr>
              <a:t>$s1=17 </a:t>
            </a:r>
            <a:r>
              <a:rPr lang="en-US" sz="1800" dirty="0" smtClean="0">
                <a:latin typeface="Book Antiqua" pitchFamily="18" charset="0"/>
              </a:rPr>
              <a:t>  </a:t>
            </a:r>
            <a:r>
              <a:rPr lang="en-US" sz="1800" dirty="0" err="1" smtClean="0">
                <a:latin typeface="Book Antiqua" pitchFamily="18" charset="0"/>
              </a:rPr>
              <a:t>Src</a:t>
            </a:r>
            <a:r>
              <a:rPr lang="en-US" sz="1800" dirty="0" smtClean="0">
                <a:latin typeface="Book Antiqua" pitchFamily="18" charset="0"/>
              </a:rPr>
              <a:t> 2=&gt; </a:t>
            </a:r>
            <a:r>
              <a:rPr lang="en-US" sz="1800" dirty="0">
                <a:latin typeface="Book Antiqua" pitchFamily="18" charset="0"/>
              </a:rPr>
              <a:t>$</a:t>
            </a:r>
            <a:r>
              <a:rPr lang="en-US" sz="1800" dirty="0" smtClean="0">
                <a:latin typeface="Book Antiqua" pitchFamily="18" charset="0"/>
              </a:rPr>
              <a:t>s1=17   </a:t>
            </a:r>
            <a:r>
              <a:rPr lang="en-US" sz="1800" dirty="0" err="1" smtClean="0">
                <a:latin typeface="Book Antiqua" pitchFamily="18" charset="0"/>
              </a:rPr>
              <a:t>dest</a:t>
            </a:r>
            <a:r>
              <a:rPr lang="en-US" sz="1800" dirty="0" smtClean="0">
                <a:latin typeface="Book Antiqua" pitchFamily="18" charset="0"/>
              </a:rPr>
              <a:t>=&gt; $t0=8    empty filed set to 0</a:t>
            </a: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This </a:t>
            </a:r>
            <a:r>
              <a:rPr lang="en-US" sz="2800" dirty="0">
                <a:latin typeface="Book Antiqua" pitchFamily="18" charset="0"/>
              </a:rPr>
              <a:t>instruction can also be represented as </a:t>
            </a:r>
            <a:r>
              <a:rPr lang="en-US" sz="2800" dirty="0" smtClean="0">
                <a:latin typeface="Book Antiqua" pitchFamily="18" charset="0"/>
              </a:rPr>
              <a:t>fields </a:t>
            </a:r>
            <a:r>
              <a:rPr lang="en-US" sz="2800" dirty="0">
                <a:latin typeface="Book Antiqua" pitchFamily="18" charset="0"/>
              </a:rPr>
              <a:t>of binary numbers as opposed to decimal</a:t>
            </a:r>
            <a:r>
              <a:rPr lang="en-US" sz="2800" dirty="0" smtClean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endParaRPr lang="en-US" sz="2800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  6 bits          5 bits          5 bits          5 bits        5 bits        6 bits </a:t>
            </a:r>
            <a:r>
              <a:rPr lang="en-US" sz="2000" b="1" i="1" dirty="0" smtClean="0">
                <a:latin typeface="Book Antiqua" pitchFamily="18" charset="0"/>
              </a:rPr>
              <a:t>Fig: Instruction format</a:t>
            </a:r>
            <a:endParaRPr lang="en-US" sz="2000" b="1" i="1" dirty="0">
              <a:latin typeface="Book Antiqua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774494"/>
              </p:ext>
            </p:extLst>
          </p:nvPr>
        </p:nvGraphicFramePr>
        <p:xfrm>
          <a:off x="304800" y="2133600"/>
          <a:ext cx="8458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409700"/>
                <a:gridCol w="1409700"/>
                <a:gridCol w="1409700"/>
                <a:gridCol w="1409700"/>
                <a:gridCol w="14097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3962400" y="2438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705600" y="2438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514600" y="2438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334000" y="2438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334334"/>
              </p:ext>
            </p:extLst>
          </p:nvPr>
        </p:nvGraphicFramePr>
        <p:xfrm>
          <a:off x="533400" y="4343400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909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00B0F0"/>
                </a:solidFill>
                <a:latin typeface="Book Antiqua" pitchFamily="18" charset="0"/>
              </a:rPr>
              <a:t>Design Principle 3: Good design demands good compromises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92D050"/>
                </a:solidFill>
                <a:latin typeface="Book Antiqua" pitchFamily="18" charset="0"/>
              </a:rPr>
              <a:t>I-type: Constant and Immediate value</a:t>
            </a:r>
          </a:p>
          <a:p>
            <a:pPr marL="0" indent="0">
              <a:buNone/>
            </a:pPr>
            <a:endParaRPr lang="en-US" b="1" dirty="0">
              <a:solidFill>
                <a:srgbClr val="92D05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Book Antiqua" pitchFamily="18" charset="0"/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latin typeface="Book Antiqua" pitchFamily="18" charset="0"/>
              </a:rPr>
              <a:t>	 </a:t>
            </a:r>
            <a:r>
              <a:rPr lang="en-US" sz="1800" dirty="0" smtClean="0">
                <a:latin typeface="Book Antiqua" pitchFamily="18" charset="0"/>
              </a:rPr>
              <a:t>      6bits  	    5bits  		5bits 		16 bits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734664"/>
              </p:ext>
            </p:extLst>
          </p:nvPr>
        </p:nvGraphicFramePr>
        <p:xfrm>
          <a:off x="1447800" y="2438400"/>
          <a:ext cx="70104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1447800"/>
                <a:gridCol w="1676400"/>
                <a:gridCol w="1676400"/>
                <a:gridCol w="2209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Constant or address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8001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691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Book Antiqua" pitchFamily="18" charset="0"/>
              </a:rPr>
              <a:t>EXAMPLE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If $t1 has the base of the array A and $s2 corresponds to h, the assignment statement </a:t>
            </a: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	</a:t>
            </a:r>
            <a:r>
              <a:rPr lang="en-US" sz="2400" dirty="0" smtClean="0">
                <a:latin typeface="Book Antiqua" pitchFamily="18" charset="0"/>
              </a:rPr>
              <a:t>	A[300</a:t>
            </a:r>
            <a:r>
              <a:rPr lang="en-US" sz="2400" dirty="0">
                <a:latin typeface="Book Antiqua" pitchFamily="18" charset="0"/>
              </a:rPr>
              <a:t>] = h + A[300</a:t>
            </a:r>
            <a:r>
              <a:rPr lang="en-US" sz="2400" dirty="0" smtClean="0">
                <a:latin typeface="Book Antiqua" pitchFamily="18" charset="0"/>
              </a:rPr>
              <a:t>];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is compiled into </a:t>
            </a: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Book Antiqua" pitchFamily="18" charset="0"/>
              </a:rPr>
              <a:t>lw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$t0,1200($t1</a:t>
            </a:r>
            <a:r>
              <a:rPr lang="en-US" sz="2400" dirty="0" smtClean="0">
                <a:latin typeface="Book Antiqua" pitchFamily="18" charset="0"/>
              </a:rPr>
              <a:t>)	       </a:t>
            </a:r>
            <a:r>
              <a:rPr lang="en-US" sz="2400" dirty="0">
                <a:latin typeface="Book Antiqua" pitchFamily="18" charset="0"/>
              </a:rPr>
              <a:t>Temporary </a:t>
            </a:r>
            <a:r>
              <a:rPr lang="en-US" sz="2400" dirty="0" err="1">
                <a:latin typeface="Book Antiqua" pitchFamily="18" charset="0"/>
              </a:rPr>
              <a:t>reg</a:t>
            </a:r>
            <a:r>
              <a:rPr lang="en-US" sz="2400" dirty="0">
                <a:latin typeface="Book Antiqua" pitchFamily="18" charset="0"/>
              </a:rPr>
              <a:t> $t0 gets A[300] </a:t>
            </a: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add </a:t>
            </a:r>
            <a:r>
              <a:rPr lang="en-US" sz="2400" dirty="0">
                <a:latin typeface="Book Antiqua" pitchFamily="18" charset="0"/>
              </a:rPr>
              <a:t>$t0,$s2,$t0 </a:t>
            </a:r>
            <a:r>
              <a:rPr lang="en-US" sz="2400" dirty="0" smtClean="0">
                <a:latin typeface="Book Antiqua" pitchFamily="18" charset="0"/>
              </a:rPr>
              <a:t>	     # </a:t>
            </a:r>
            <a:r>
              <a:rPr lang="en-US" sz="2400" dirty="0">
                <a:latin typeface="Book Antiqua" pitchFamily="18" charset="0"/>
              </a:rPr>
              <a:t>Temporary </a:t>
            </a:r>
            <a:r>
              <a:rPr lang="en-US" sz="2400" dirty="0" err="1">
                <a:latin typeface="Book Antiqua" pitchFamily="18" charset="0"/>
              </a:rPr>
              <a:t>reg</a:t>
            </a:r>
            <a:r>
              <a:rPr lang="en-US" sz="2400" dirty="0">
                <a:latin typeface="Book Antiqua" pitchFamily="18" charset="0"/>
              </a:rPr>
              <a:t> $t0 gets h + A[300] </a:t>
            </a: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Book Antiqua" pitchFamily="18" charset="0"/>
              </a:rPr>
              <a:t>sw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$t0,1200($t1</a:t>
            </a:r>
            <a:r>
              <a:rPr lang="en-US" sz="2400" dirty="0" smtClean="0">
                <a:latin typeface="Book Antiqua" pitchFamily="18" charset="0"/>
              </a:rPr>
              <a:t>)	     # </a:t>
            </a:r>
            <a:r>
              <a:rPr lang="en-US" sz="2400" dirty="0">
                <a:latin typeface="Book Antiqua" pitchFamily="18" charset="0"/>
              </a:rPr>
              <a:t>Stores h + A[300] back into A[300</a:t>
            </a:r>
            <a:r>
              <a:rPr lang="en-US" sz="2400" dirty="0" smtClean="0">
                <a:latin typeface="Book Antiqua" pitchFamily="18" charset="0"/>
              </a:rPr>
              <a:t>]</a:t>
            </a:r>
          </a:p>
          <a:p>
            <a:pPr marL="0" indent="0">
              <a:buNone/>
            </a:pPr>
            <a:endParaRPr lang="en-US" sz="24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What </a:t>
            </a:r>
            <a:r>
              <a:rPr lang="en-US" sz="2400" dirty="0">
                <a:latin typeface="Book Antiqua" pitchFamily="18" charset="0"/>
              </a:rPr>
              <a:t>is the MIPS machine language code for these three instructions?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4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Convert machine language instructions to decimal</a:t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>
                <a:latin typeface="Book Antiqua" pitchFamily="18" charset="0"/>
              </a:rPr>
              <a:t/>
            </a:r>
            <a:br>
              <a:rPr lang="en-US" sz="2800" b="1" dirty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>
                <a:latin typeface="Book Antiqua" pitchFamily="18" charset="0"/>
              </a:rPr>
              <a:t/>
            </a:r>
            <a:br>
              <a:rPr lang="en-US" sz="2800" b="1" dirty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>
                <a:latin typeface="Book Antiqua" pitchFamily="18" charset="0"/>
              </a:rPr>
              <a:t/>
            </a:r>
            <a:br>
              <a:rPr lang="en-US" sz="2800" b="1" dirty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>
                <a:latin typeface="Book Antiqua" pitchFamily="18" charset="0"/>
              </a:rPr>
              <a:t/>
            </a:r>
            <a:br>
              <a:rPr lang="en-US" sz="2800" b="1" dirty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>
                <a:latin typeface="Book Antiqua" pitchFamily="18" charset="0"/>
              </a:rPr>
              <a:t/>
            </a:r>
            <a:br>
              <a:rPr lang="en-US" sz="2800" b="1" dirty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>Convert the values into binary</a:t>
            </a:r>
            <a:endParaRPr lang="en-US" sz="2800" b="1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638169"/>
              </p:ext>
            </p:extLst>
          </p:nvPr>
        </p:nvGraphicFramePr>
        <p:xfrm>
          <a:off x="457200" y="1600200"/>
          <a:ext cx="82702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447800"/>
                <a:gridCol w="1371600"/>
                <a:gridCol w="1295400"/>
                <a:gridCol w="1752600"/>
                <a:gridCol w="1183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op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rs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rd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address/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shmat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function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35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9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8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1200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18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8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8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 Antiqua" pitchFamily="18" charset="0"/>
                        </a:rPr>
                        <a:t>32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43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9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8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1200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1526003"/>
              </p:ext>
            </p:extLst>
          </p:nvPr>
        </p:nvGraphicFramePr>
        <p:xfrm>
          <a:off x="457200" y="4155440"/>
          <a:ext cx="82702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447800"/>
                <a:gridCol w="1371600"/>
                <a:gridCol w="1295400"/>
                <a:gridCol w="1752600"/>
                <a:gridCol w="1183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op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rs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rd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address/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shmat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function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100011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01001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01000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0000 0100 1011 0000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01000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01000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100000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101011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01001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01000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0000 0100 1011 0000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59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Book Antiqua" pitchFamily="18" charset="0"/>
              </a:rPr>
              <a:t>SOLVE ????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 err="1">
                <a:latin typeface="Book Antiqua" pitchFamily="18" charset="0"/>
              </a:rPr>
              <a:t>sub</a:t>
            </a:r>
            <a:r>
              <a:rPr lang="fr-FR" dirty="0">
                <a:latin typeface="Book Antiqua" pitchFamily="18" charset="0"/>
              </a:rPr>
              <a:t> </a:t>
            </a:r>
            <a:r>
              <a:rPr lang="fr-FR" dirty="0" smtClean="0">
                <a:latin typeface="Book Antiqua" pitchFamily="18" charset="0"/>
              </a:rPr>
              <a:t> A,B,C</a:t>
            </a:r>
          </a:p>
          <a:p>
            <a:pPr marL="0" indent="0" algn="ctr">
              <a:buNone/>
            </a:pPr>
            <a:r>
              <a:rPr lang="fr-FR" dirty="0" err="1" smtClean="0">
                <a:latin typeface="Book Antiqua" pitchFamily="18" charset="0"/>
              </a:rPr>
              <a:t>add</a:t>
            </a:r>
            <a:r>
              <a:rPr lang="fr-FR" dirty="0" smtClean="0">
                <a:latin typeface="Book Antiqua" pitchFamily="18" charset="0"/>
              </a:rPr>
              <a:t> C,A,B</a:t>
            </a:r>
          </a:p>
          <a:p>
            <a:pPr marL="0" indent="0" algn="ctr">
              <a:buNone/>
            </a:pPr>
            <a:r>
              <a:rPr lang="fr-FR" dirty="0" err="1" smtClean="0">
                <a:latin typeface="Book Antiqua" pitchFamily="18" charset="0"/>
              </a:rPr>
              <a:t>sub</a:t>
            </a:r>
            <a:r>
              <a:rPr lang="fr-FR" dirty="0" smtClean="0">
                <a:latin typeface="Book Antiqua" pitchFamily="18" charset="0"/>
              </a:rPr>
              <a:t> C,B,A</a:t>
            </a:r>
          </a:p>
          <a:p>
            <a:pPr marL="0" indent="0" algn="ctr">
              <a:buNone/>
            </a:pPr>
            <a:r>
              <a:rPr lang="fr-FR" dirty="0" err="1" smtClean="0">
                <a:latin typeface="Book Antiqua" pitchFamily="18" charset="0"/>
              </a:rPr>
              <a:t>sub</a:t>
            </a:r>
            <a:r>
              <a:rPr lang="fr-FR" dirty="0" smtClean="0">
                <a:latin typeface="Book Antiqua" pitchFamily="18" charset="0"/>
              </a:rPr>
              <a:t> C,A,B</a:t>
            </a:r>
          </a:p>
          <a:p>
            <a:pPr marL="0" indent="0">
              <a:buNone/>
            </a:pPr>
            <a:r>
              <a:rPr lang="fr-FR" dirty="0" smtClean="0">
                <a:latin typeface="Book Antiqua" pitchFamily="18" charset="0"/>
              </a:rPr>
              <a:t>Convert </a:t>
            </a:r>
            <a:r>
              <a:rPr lang="fr-FR" dirty="0" err="1" smtClean="0">
                <a:latin typeface="Book Antiqua" pitchFamily="18" charset="0"/>
              </a:rPr>
              <a:t>it</a:t>
            </a:r>
            <a:r>
              <a:rPr lang="fr-FR" dirty="0" smtClean="0">
                <a:latin typeface="Book Antiqua" pitchFamily="18" charset="0"/>
              </a:rPr>
              <a:t> </a:t>
            </a:r>
            <a:r>
              <a:rPr lang="fr-FR" dirty="0" err="1" smtClean="0">
                <a:latin typeface="Book Antiqua" pitchFamily="18" charset="0"/>
              </a:rPr>
              <a:t>into</a:t>
            </a:r>
            <a:r>
              <a:rPr lang="fr-FR" dirty="0" smtClean="0">
                <a:latin typeface="Book Antiqua" pitchFamily="18" charset="0"/>
              </a:rPr>
              <a:t> MIPS </a:t>
            </a:r>
            <a:r>
              <a:rPr lang="fr-FR" dirty="0" err="1" smtClean="0">
                <a:latin typeface="Book Antiqua" pitchFamily="18" charset="0"/>
              </a:rPr>
              <a:t>assembly</a:t>
            </a:r>
            <a:r>
              <a:rPr lang="fr-FR" dirty="0" smtClean="0">
                <a:latin typeface="Book Antiqua" pitchFamily="18" charset="0"/>
              </a:rPr>
              <a:t> </a:t>
            </a:r>
            <a:r>
              <a:rPr lang="fr-FR" dirty="0" err="1" smtClean="0">
                <a:latin typeface="Book Antiqua" pitchFamily="18" charset="0"/>
              </a:rPr>
              <a:t>language</a:t>
            </a:r>
            <a:r>
              <a:rPr lang="fr-FR" dirty="0" smtClean="0">
                <a:latin typeface="Book Antiqua" pitchFamily="18" charset="0"/>
              </a:rPr>
              <a:t> and </a:t>
            </a:r>
            <a:r>
              <a:rPr lang="fr-FR" dirty="0" err="1" smtClean="0">
                <a:latin typeface="Book Antiqua" pitchFamily="18" charset="0"/>
              </a:rPr>
              <a:t>also</a:t>
            </a:r>
            <a:r>
              <a:rPr lang="fr-FR" dirty="0" smtClean="0">
                <a:latin typeface="Book Antiqua" pitchFamily="18" charset="0"/>
              </a:rPr>
              <a:t> </a:t>
            </a:r>
            <a:r>
              <a:rPr lang="fr-FR" dirty="0" err="1" smtClean="0">
                <a:latin typeface="Book Antiqua" pitchFamily="18" charset="0"/>
              </a:rPr>
              <a:t>find</a:t>
            </a:r>
            <a:r>
              <a:rPr lang="fr-FR" dirty="0" smtClean="0">
                <a:latin typeface="Book Antiqua" pitchFamily="18" charset="0"/>
              </a:rPr>
              <a:t> MIPS Instruction?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70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Book Antiqua" pitchFamily="18" charset="0"/>
              </a:rPr>
              <a:t>Topic 3 : Instruction </a:t>
            </a:r>
            <a:r>
              <a:rPr lang="en-US" sz="3600" b="1" dirty="0">
                <a:solidFill>
                  <a:srgbClr val="C00000"/>
                </a:solidFill>
                <a:latin typeface="Book Antiqua" pitchFamily="18" charset="0"/>
              </a:rPr>
              <a:t>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 smtClean="0">
                <a:latin typeface="Book Antiqua" pitchFamily="18" charset="0"/>
              </a:rPr>
              <a:t>MIPS Fields :</a:t>
            </a:r>
          </a:p>
          <a:p>
            <a:pPr lvl="1"/>
            <a:r>
              <a:rPr lang="en-US" sz="2400" dirty="0" smtClean="0">
                <a:latin typeface="Book Antiqua" pitchFamily="18" charset="0"/>
              </a:rPr>
              <a:t>R-Type</a:t>
            </a:r>
          </a:p>
          <a:p>
            <a:pPr lvl="1"/>
            <a:r>
              <a:rPr lang="en-US" sz="2400" dirty="0" smtClean="0">
                <a:latin typeface="Book Antiqua" pitchFamily="18" charset="0"/>
              </a:rPr>
              <a:t>I-type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B050"/>
                </a:solidFill>
                <a:latin typeface="Book Antiqua" pitchFamily="18" charset="0"/>
              </a:rPr>
              <a:t>R-Type:</a:t>
            </a:r>
          </a:p>
          <a:p>
            <a:pPr marL="0" indent="0">
              <a:buNone/>
            </a:pPr>
            <a:r>
              <a:rPr lang="en-US" sz="2100" dirty="0" smtClean="0">
                <a:latin typeface="Book Antiqua" pitchFamily="18" charset="0"/>
              </a:rPr>
              <a:t>      </a:t>
            </a:r>
          </a:p>
          <a:p>
            <a:pPr marL="0" indent="0">
              <a:buNone/>
            </a:pPr>
            <a:endParaRPr lang="en-US" sz="21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100" dirty="0" smtClean="0">
                <a:latin typeface="Book Antiqua" pitchFamily="18" charset="0"/>
              </a:rPr>
              <a:t>   	</a:t>
            </a:r>
            <a:r>
              <a:rPr lang="en-US" sz="2200" dirty="0" smtClean="0">
                <a:latin typeface="Book Antiqua" pitchFamily="18" charset="0"/>
              </a:rPr>
              <a:t>6 bits          5 bits          5 bits          5 bits        5 bits        6 bits</a:t>
            </a:r>
            <a:endParaRPr lang="en-US" sz="2200" b="1" dirty="0" smtClean="0">
              <a:solidFill>
                <a:srgbClr val="00B05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Book Antiqua" pitchFamily="18" charset="0"/>
              </a:rPr>
              <a:t>op </a:t>
            </a:r>
            <a:r>
              <a:rPr lang="en-US" sz="2800" dirty="0" smtClean="0">
                <a:latin typeface="Book Antiqua" pitchFamily="18" charset="0"/>
              </a:rPr>
              <a:t> 		-&gt; Basic operation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rs</a:t>
            </a:r>
            <a:r>
              <a:rPr lang="en-US" sz="2800" b="1" dirty="0" smtClean="0">
                <a:latin typeface="Book Antiqua" pitchFamily="18" charset="0"/>
              </a:rPr>
              <a:t>   		</a:t>
            </a:r>
            <a:r>
              <a:rPr lang="en-US" sz="2800" dirty="0" smtClean="0">
                <a:latin typeface="Book Antiqua" pitchFamily="18" charset="0"/>
              </a:rPr>
              <a:t>-&gt; First register </a:t>
            </a:r>
            <a:r>
              <a:rPr lang="en-US" sz="2800" dirty="0" err="1" smtClean="0">
                <a:latin typeface="Book Antiqua" pitchFamily="18" charset="0"/>
              </a:rPr>
              <a:t>src</a:t>
            </a:r>
            <a:r>
              <a:rPr lang="en-US" sz="2800" dirty="0" smtClean="0">
                <a:latin typeface="Book Antiqua" pitchFamily="18" charset="0"/>
              </a:rPr>
              <a:t> operand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rt</a:t>
            </a:r>
            <a:r>
              <a:rPr lang="en-US" sz="2800" b="1" dirty="0" smtClean="0">
                <a:latin typeface="Book Antiqua" pitchFamily="18" charset="0"/>
              </a:rPr>
              <a:t>    		</a:t>
            </a:r>
            <a:r>
              <a:rPr lang="en-US" sz="2800" dirty="0" smtClean="0">
                <a:latin typeface="Book Antiqua" pitchFamily="18" charset="0"/>
              </a:rPr>
              <a:t>-&gt;second register </a:t>
            </a:r>
            <a:r>
              <a:rPr lang="en-US" sz="2800" dirty="0" err="1" smtClean="0">
                <a:latin typeface="Book Antiqua" pitchFamily="18" charset="0"/>
              </a:rPr>
              <a:t>src</a:t>
            </a:r>
            <a:r>
              <a:rPr lang="en-US" sz="2800" dirty="0" smtClean="0">
                <a:latin typeface="Book Antiqua" pitchFamily="18" charset="0"/>
              </a:rPr>
              <a:t> operand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rd</a:t>
            </a:r>
            <a:r>
              <a:rPr lang="en-US" sz="2800" dirty="0" smtClean="0">
                <a:latin typeface="Book Antiqua" pitchFamily="18" charset="0"/>
              </a:rPr>
              <a:t> 		-&gt; register destination operand 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shamt</a:t>
            </a:r>
            <a:r>
              <a:rPr lang="en-US" sz="2800" dirty="0" smtClean="0">
                <a:latin typeface="Book Antiqua" pitchFamily="18" charset="0"/>
              </a:rPr>
              <a:t> 	-&gt;shift amount</a:t>
            </a:r>
          </a:p>
          <a:p>
            <a:pPr marL="0" indent="0">
              <a:buNone/>
            </a:pPr>
            <a:r>
              <a:rPr lang="en-US" sz="2800" b="1" dirty="0" err="1" smtClean="0">
                <a:latin typeface="Book Antiqua" pitchFamily="18" charset="0"/>
              </a:rPr>
              <a:t>funct</a:t>
            </a:r>
            <a:r>
              <a:rPr lang="en-US" sz="2800" dirty="0" smtClean="0">
                <a:latin typeface="Book Antiqua" pitchFamily="18" charset="0"/>
              </a:rPr>
              <a:t>   	-&gt;function</a:t>
            </a:r>
            <a:endParaRPr lang="en-US" sz="2800" dirty="0">
              <a:latin typeface="Book Antiqua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614070"/>
              </p:ext>
            </p:extLst>
          </p:nvPr>
        </p:nvGraphicFramePr>
        <p:xfrm>
          <a:off x="1143000" y="2895600"/>
          <a:ext cx="7315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SHAMT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FUNCT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07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Book Antiqua" pitchFamily="18" charset="0"/>
              </a:rPr>
              <a:t>Translating a MIPS Assembly Instruction into a Machine Instruction</a:t>
            </a:r>
          </a:p>
          <a:p>
            <a:pPr marL="0" indent="0">
              <a:buNone/>
            </a:pPr>
            <a:r>
              <a:rPr lang="en-US" b="1" dirty="0">
                <a:latin typeface="Book Antiqua" pitchFamily="18" charset="0"/>
              </a:rPr>
              <a:t>Example: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The real MIPS language version of the instruction represented symbolically as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	 add $t0,$s1,$s2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 first as a combination of decimal numbers and then of binary numbers.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latin typeface="Book Antiqua" pitchFamily="18" charset="0"/>
              </a:rPr>
              <a:t>Solution:</a:t>
            </a:r>
          </a:p>
          <a:p>
            <a:pPr marL="0" indent="0">
              <a:buNone/>
            </a:pPr>
            <a:r>
              <a:rPr lang="en-US" sz="2800" b="1" dirty="0">
                <a:latin typeface="Book Antiqua" pitchFamily="18" charset="0"/>
              </a:rPr>
              <a:t> Given:	</a:t>
            </a:r>
            <a:r>
              <a:rPr lang="en-US" sz="2800" dirty="0">
                <a:latin typeface="Book Antiqua" pitchFamily="18" charset="0"/>
              </a:rPr>
              <a:t>add $t0,$s1,$s2</a:t>
            </a:r>
          </a:p>
          <a:p>
            <a:pPr marL="0" indent="0">
              <a:buNone/>
            </a:pPr>
            <a:r>
              <a:rPr lang="en-US" sz="2800" dirty="0">
                <a:latin typeface="Book Antiqua" pitchFamily="18" charset="0"/>
              </a:rPr>
              <a:t>The decimal representation is</a:t>
            </a:r>
          </a:p>
          <a:p>
            <a:pPr marL="0" indent="0">
              <a:buNone/>
            </a:pPr>
            <a:endParaRPr lang="en-US" sz="2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        </a:t>
            </a:r>
          </a:p>
          <a:p>
            <a:pPr marL="0" indent="0">
              <a:buNone/>
            </a:pPr>
            <a:r>
              <a:rPr lang="en-US" sz="1800" dirty="0" smtClean="0">
                <a:latin typeface="Book Antiqua" pitchFamily="18" charset="0"/>
              </a:rPr>
              <a:t>	</a:t>
            </a:r>
            <a:r>
              <a:rPr lang="en-US" sz="1800" dirty="0" err="1" smtClean="0">
                <a:latin typeface="Book Antiqua" pitchFamily="18" charset="0"/>
              </a:rPr>
              <a:t>Src</a:t>
            </a:r>
            <a:r>
              <a:rPr lang="en-US" sz="1800" dirty="0" smtClean="0">
                <a:latin typeface="Book Antiqua" pitchFamily="18" charset="0"/>
              </a:rPr>
              <a:t> 1=&gt; </a:t>
            </a:r>
            <a:r>
              <a:rPr lang="en-US" sz="1800" dirty="0">
                <a:latin typeface="Book Antiqua" pitchFamily="18" charset="0"/>
              </a:rPr>
              <a:t>$s1=17 </a:t>
            </a:r>
            <a:r>
              <a:rPr lang="en-US" sz="1800" dirty="0" smtClean="0">
                <a:latin typeface="Book Antiqua" pitchFamily="18" charset="0"/>
              </a:rPr>
              <a:t>  </a:t>
            </a:r>
            <a:r>
              <a:rPr lang="en-US" sz="1800" dirty="0" err="1" smtClean="0">
                <a:latin typeface="Book Antiqua" pitchFamily="18" charset="0"/>
              </a:rPr>
              <a:t>Src</a:t>
            </a:r>
            <a:r>
              <a:rPr lang="en-US" sz="1800" dirty="0" smtClean="0">
                <a:latin typeface="Book Antiqua" pitchFamily="18" charset="0"/>
              </a:rPr>
              <a:t> 2=&gt; </a:t>
            </a:r>
            <a:r>
              <a:rPr lang="en-US" sz="1800" dirty="0">
                <a:latin typeface="Book Antiqua" pitchFamily="18" charset="0"/>
              </a:rPr>
              <a:t>$</a:t>
            </a:r>
            <a:r>
              <a:rPr lang="en-US" sz="1800" dirty="0" smtClean="0">
                <a:latin typeface="Book Antiqua" pitchFamily="18" charset="0"/>
              </a:rPr>
              <a:t>s1=17   </a:t>
            </a:r>
            <a:r>
              <a:rPr lang="en-US" sz="1800" dirty="0" err="1" smtClean="0">
                <a:latin typeface="Book Antiqua" pitchFamily="18" charset="0"/>
              </a:rPr>
              <a:t>dest</a:t>
            </a:r>
            <a:r>
              <a:rPr lang="en-US" sz="1800" dirty="0" smtClean="0">
                <a:latin typeface="Book Antiqua" pitchFamily="18" charset="0"/>
              </a:rPr>
              <a:t>=&gt; $t0=8    empty filed set to 0</a:t>
            </a: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This </a:t>
            </a:r>
            <a:r>
              <a:rPr lang="en-US" sz="2800" dirty="0">
                <a:latin typeface="Book Antiqua" pitchFamily="18" charset="0"/>
              </a:rPr>
              <a:t>instruction can also be represented as </a:t>
            </a:r>
            <a:r>
              <a:rPr lang="en-US" sz="2800" dirty="0" smtClean="0">
                <a:latin typeface="Book Antiqua" pitchFamily="18" charset="0"/>
              </a:rPr>
              <a:t>fields </a:t>
            </a:r>
            <a:r>
              <a:rPr lang="en-US" sz="2800" dirty="0">
                <a:latin typeface="Book Antiqua" pitchFamily="18" charset="0"/>
              </a:rPr>
              <a:t>of binary numbers as opposed to decimal</a:t>
            </a:r>
            <a:r>
              <a:rPr lang="en-US" sz="2800" dirty="0" smtClean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endParaRPr lang="en-US" sz="2800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  6 bits          5 bits          5 bits          5 bits        5 bits        6 bits </a:t>
            </a:r>
            <a:r>
              <a:rPr lang="en-US" sz="2000" b="1" i="1" dirty="0" smtClean="0">
                <a:latin typeface="Book Antiqua" pitchFamily="18" charset="0"/>
              </a:rPr>
              <a:t>Fig: Instruction format</a:t>
            </a:r>
            <a:endParaRPr lang="en-US" sz="2000" b="1" i="1" dirty="0">
              <a:latin typeface="Book Antiqua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633820"/>
              </p:ext>
            </p:extLst>
          </p:nvPr>
        </p:nvGraphicFramePr>
        <p:xfrm>
          <a:off x="304800" y="2133600"/>
          <a:ext cx="8458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409700"/>
                <a:gridCol w="1409700"/>
                <a:gridCol w="1409700"/>
                <a:gridCol w="1409700"/>
                <a:gridCol w="14097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3962400" y="2438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705600" y="2438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514600" y="2438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334000" y="2438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42083"/>
              </p:ext>
            </p:extLst>
          </p:nvPr>
        </p:nvGraphicFramePr>
        <p:xfrm>
          <a:off x="533400" y="4343400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428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00B0F0"/>
                </a:solidFill>
                <a:latin typeface="Book Antiqua" pitchFamily="18" charset="0"/>
              </a:rPr>
              <a:t>Design Principle 3: Good design demands good compromises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92D050"/>
                </a:solidFill>
                <a:latin typeface="Book Antiqua" pitchFamily="18" charset="0"/>
              </a:rPr>
              <a:t>I-type: Constant and Immediate value</a:t>
            </a:r>
          </a:p>
          <a:p>
            <a:pPr marL="0" indent="0">
              <a:buNone/>
            </a:pPr>
            <a:endParaRPr lang="en-US" b="1" dirty="0">
              <a:solidFill>
                <a:srgbClr val="92D05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Book Antiqua" pitchFamily="18" charset="0"/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latin typeface="Book Antiqua" pitchFamily="18" charset="0"/>
              </a:rPr>
              <a:t>	 </a:t>
            </a:r>
            <a:r>
              <a:rPr lang="en-US" sz="1800" dirty="0" smtClean="0">
                <a:latin typeface="Book Antiqua" pitchFamily="18" charset="0"/>
              </a:rPr>
              <a:t>      6bits  	    5bits  		5bits 		16 bits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638401"/>
              </p:ext>
            </p:extLst>
          </p:nvPr>
        </p:nvGraphicFramePr>
        <p:xfrm>
          <a:off x="1447800" y="2438400"/>
          <a:ext cx="70104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1447800"/>
                <a:gridCol w="1676400"/>
                <a:gridCol w="1676400"/>
                <a:gridCol w="2209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Constant or address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8001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103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Book Antiqua" pitchFamily="18" charset="0"/>
              </a:rPr>
              <a:t>EXAMPLE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If $t1 has the base of the array A and $s2 corresponds to h, the assignment statement </a:t>
            </a: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	</a:t>
            </a:r>
            <a:r>
              <a:rPr lang="en-US" sz="2400" dirty="0" smtClean="0">
                <a:latin typeface="Book Antiqua" pitchFamily="18" charset="0"/>
              </a:rPr>
              <a:t>	A[300</a:t>
            </a:r>
            <a:r>
              <a:rPr lang="en-US" sz="2400" dirty="0">
                <a:latin typeface="Book Antiqua" pitchFamily="18" charset="0"/>
              </a:rPr>
              <a:t>] = h + A[300</a:t>
            </a:r>
            <a:r>
              <a:rPr lang="en-US" sz="2400" dirty="0" smtClean="0">
                <a:latin typeface="Book Antiqua" pitchFamily="18" charset="0"/>
              </a:rPr>
              <a:t>];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is compiled into </a:t>
            </a: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Book Antiqua" pitchFamily="18" charset="0"/>
              </a:rPr>
              <a:t>lw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$t0,1200($t1</a:t>
            </a:r>
            <a:r>
              <a:rPr lang="en-US" sz="2400" dirty="0" smtClean="0">
                <a:latin typeface="Book Antiqua" pitchFamily="18" charset="0"/>
              </a:rPr>
              <a:t>)	       </a:t>
            </a:r>
            <a:r>
              <a:rPr lang="en-US" sz="2400" dirty="0">
                <a:latin typeface="Book Antiqua" pitchFamily="18" charset="0"/>
              </a:rPr>
              <a:t>Temporary </a:t>
            </a:r>
            <a:r>
              <a:rPr lang="en-US" sz="2400" dirty="0" err="1">
                <a:latin typeface="Book Antiqua" pitchFamily="18" charset="0"/>
              </a:rPr>
              <a:t>reg</a:t>
            </a:r>
            <a:r>
              <a:rPr lang="en-US" sz="2400" dirty="0">
                <a:latin typeface="Book Antiqua" pitchFamily="18" charset="0"/>
              </a:rPr>
              <a:t> $t0 gets A[300] </a:t>
            </a: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add </a:t>
            </a:r>
            <a:r>
              <a:rPr lang="en-US" sz="2400" dirty="0">
                <a:latin typeface="Book Antiqua" pitchFamily="18" charset="0"/>
              </a:rPr>
              <a:t>$t0,$s2,$t0 </a:t>
            </a:r>
            <a:r>
              <a:rPr lang="en-US" sz="2400" dirty="0" smtClean="0">
                <a:latin typeface="Book Antiqua" pitchFamily="18" charset="0"/>
              </a:rPr>
              <a:t>	     # </a:t>
            </a:r>
            <a:r>
              <a:rPr lang="en-US" sz="2400" dirty="0">
                <a:latin typeface="Book Antiqua" pitchFamily="18" charset="0"/>
              </a:rPr>
              <a:t>Temporary </a:t>
            </a:r>
            <a:r>
              <a:rPr lang="en-US" sz="2400" dirty="0" err="1">
                <a:latin typeface="Book Antiqua" pitchFamily="18" charset="0"/>
              </a:rPr>
              <a:t>reg</a:t>
            </a:r>
            <a:r>
              <a:rPr lang="en-US" sz="2400" dirty="0">
                <a:latin typeface="Book Antiqua" pitchFamily="18" charset="0"/>
              </a:rPr>
              <a:t> $t0 gets h + A[300] </a:t>
            </a: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Book Antiqua" pitchFamily="18" charset="0"/>
              </a:rPr>
              <a:t>sw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$t0,1200($t1</a:t>
            </a:r>
            <a:r>
              <a:rPr lang="en-US" sz="2400" dirty="0" smtClean="0">
                <a:latin typeface="Book Antiqua" pitchFamily="18" charset="0"/>
              </a:rPr>
              <a:t>)	     # </a:t>
            </a:r>
            <a:r>
              <a:rPr lang="en-US" sz="2400" dirty="0">
                <a:latin typeface="Book Antiqua" pitchFamily="18" charset="0"/>
              </a:rPr>
              <a:t>Stores h + A[300] back into A[300</a:t>
            </a:r>
            <a:r>
              <a:rPr lang="en-US" sz="2400" dirty="0" smtClean="0">
                <a:latin typeface="Book Antiqua" pitchFamily="18" charset="0"/>
              </a:rPr>
              <a:t>]</a:t>
            </a:r>
          </a:p>
          <a:p>
            <a:pPr marL="0" indent="0">
              <a:buNone/>
            </a:pPr>
            <a:endParaRPr lang="en-US" sz="24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What </a:t>
            </a:r>
            <a:r>
              <a:rPr lang="en-US" sz="2400" dirty="0">
                <a:latin typeface="Book Antiqua" pitchFamily="18" charset="0"/>
              </a:rPr>
              <a:t>is the MIPS machine language code for these three instructions?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44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Convert machine language instructions to decimal</a:t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>
                <a:latin typeface="Book Antiqua" pitchFamily="18" charset="0"/>
              </a:rPr>
              <a:t/>
            </a:r>
            <a:br>
              <a:rPr lang="en-US" sz="2800" b="1" dirty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>
                <a:latin typeface="Book Antiqua" pitchFamily="18" charset="0"/>
              </a:rPr>
              <a:t/>
            </a:r>
            <a:br>
              <a:rPr lang="en-US" sz="2800" b="1" dirty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>
                <a:latin typeface="Book Antiqua" pitchFamily="18" charset="0"/>
              </a:rPr>
              <a:t/>
            </a:r>
            <a:br>
              <a:rPr lang="en-US" sz="2800" b="1" dirty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>
                <a:latin typeface="Book Antiqua" pitchFamily="18" charset="0"/>
              </a:rPr>
              <a:t/>
            </a:r>
            <a:br>
              <a:rPr lang="en-US" sz="2800" b="1" dirty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>
                <a:latin typeface="Book Antiqua" pitchFamily="18" charset="0"/>
              </a:rPr>
              <a:t/>
            </a:r>
            <a:br>
              <a:rPr lang="en-US" sz="2800" b="1" dirty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/>
            </a:r>
            <a:br>
              <a:rPr lang="en-US" sz="2800" b="1" dirty="0" smtClean="0">
                <a:latin typeface="Book Antiqua" pitchFamily="18" charset="0"/>
              </a:rPr>
            </a:br>
            <a:r>
              <a:rPr lang="en-US" sz="2800" b="1" dirty="0" smtClean="0">
                <a:latin typeface="Book Antiqua" pitchFamily="18" charset="0"/>
              </a:rPr>
              <a:t>Convert the values into binary</a:t>
            </a:r>
            <a:endParaRPr lang="en-US" sz="2800" b="1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4078624"/>
              </p:ext>
            </p:extLst>
          </p:nvPr>
        </p:nvGraphicFramePr>
        <p:xfrm>
          <a:off x="457200" y="1600200"/>
          <a:ext cx="82702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447800"/>
                <a:gridCol w="1371600"/>
                <a:gridCol w="1295400"/>
                <a:gridCol w="1752600"/>
                <a:gridCol w="1183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op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rs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rd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address/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shmat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function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35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9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8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1200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18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8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8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 Antiqua" pitchFamily="18" charset="0"/>
                        </a:rPr>
                        <a:t>32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43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9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8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1200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530387"/>
              </p:ext>
            </p:extLst>
          </p:nvPr>
        </p:nvGraphicFramePr>
        <p:xfrm>
          <a:off x="457200" y="4155440"/>
          <a:ext cx="82702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447800"/>
                <a:gridCol w="1371600"/>
                <a:gridCol w="1295400"/>
                <a:gridCol w="1752600"/>
                <a:gridCol w="1183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op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rs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rd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address/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shmat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function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100011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01001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01000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0000 0100 1011 0000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01000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01000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100000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101011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01001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01000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0000 0100 1011 0000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9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  <a:latin typeface="Book Antiqua" pitchFamily="18" charset="0"/>
              </a:rPr>
              <a:t>J-type: Jump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2000" b="1" dirty="0" smtClean="0"/>
              <a:t>	6bits 			26 bits</a:t>
            </a:r>
          </a:p>
          <a:p>
            <a:pPr marL="0" indent="0">
              <a:buNone/>
            </a:pPr>
            <a:r>
              <a:rPr lang="en-US" sz="2800" b="1" dirty="0" smtClean="0"/>
              <a:t>For Example:</a:t>
            </a:r>
          </a:p>
          <a:p>
            <a:pPr marL="0" indent="0">
              <a:buNone/>
            </a:pPr>
            <a:r>
              <a:rPr lang="en-US" sz="2800" dirty="0" smtClean="0"/>
              <a:t>J 2500</a:t>
            </a:r>
            <a:endParaRPr lang="en-US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37" y="2057400"/>
            <a:ext cx="71215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29250"/>
              </p:ext>
            </p:extLst>
          </p:nvPr>
        </p:nvGraphicFramePr>
        <p:xfrm>
          <a:off x="1523999" y="4419600"/>
          <a:ext cx="33528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1"/>
                <a:gridCol w="1828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947417"/>
              </p:ext>
            </p:extLst>
          </p:nvPr>
        </p:nvGraphicFramePr>
        <p:xfrm>
          <a:off x="1524000" y="511556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910"/>
                <a:gridCol w="332509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00000000000000100111000100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81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Book Antiqua" pitchFamily="18" charset="0"/>
              </a:rPr>
              <a:t>SOLVE ????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 err="1">
                <a:latin typeface="Book Antiqua" pitchFamily="18" charset="0"/>
              </a:rPr>
              <a:t>sub</a:t>
            </a:r>
            <a:r>
              <a:rPr lang="fr-FR" dirty="0">
                <a:latin typeface="Book Antiqua" pitchFamily="18" charset="0"/>
              </a:rPr>
              <a:t> </a:t>
            </a:r>
            <a:r>
              <a:rPr lang="fr-FR" dirty="0" smtClean="0">
                <a:latin typeface="Book Antiqua" pitchFamily="18" charset="0"/>
              </a:rPr>
              <a:t> A,B,C</a:t>
            </a:r>
          </a:p>
          <a:p>
            <a:pPr marL="0" indent="0" algn="ctr">
              <a:buNone/>
            </a:pPr>
            <a:r>
              <a:rPr lang="fr-FR" dirty="0" err="1" smtClean="0">
                <a:latin typeface="Book Antiqua" pitchFamily="18" charset="0"/>
              </a:rPr>
              <a:t>add</a:t>
            </a:r>
            <a:r>
              <a:rPr lang="fr-FR" dirty="0" smtClean="0">
                <a:latin typeface="Book Antiqua" pitchFamily="18" charset="0"/>
              </a:rPr>
              <a:t> C,A,B</a:t>
            </a:r>
          </a:p>
          <a:p>
            <a:pPr marL="0" indent="0" algn="ctr">
              <a:buNone/>
            </a:pPr>
            <a:r>
              <a:rPr lang="fr-FR" dirty="0" err="1" smtClean="0">
                <a:latin typeface="Book Antiqua" pitchFamily="18" charset="0"/>
              </a:rPr>
              <a:t>sub</a:t>
            </a:r>
            <a:r>
              <a:rPr lang="fr-FR" dirty="0" smtClean="0">
                <a:latin typeface="Book Antiqua" pitchFamily="18" charset="0"/>
              </a:rPr>
              <a:t> C,B,A</a:t>
            </a:r>
          </a:p>
          <a:p>
            <a:pPr marL="0" indent="0" algn="ctr">
              <a:buNone/>
            </a:pPr>
            <a:r>
              <a:rPr lang="fr-FR" dirty="0" err="1" smtClean="0">
                <a:latin typeface="Book Antiqua" pitchFamily="18" charset="0"/>
              </a:rPr>
              <a:t>sub</a:t>
            </a:r>
            <a:r>
              <a:rPr lang="fr-FR" dirty="0" smtClean="0">
                <a:latin typeface="Book Antiqua" pitchFamily="18" charset="0"/>
              </a:rPr>
              <a:t> C,A,B</a:t>
            </a:r>
          </a:p>
          <a:p>
            <a:pPr marL="0" indent="0">
              <a:buNone/>
            </a:pPr>
            <a:r>
              <a:rPr lang="fr-FR" dirty="0" smtClean="0">
                <a:latin typeface="Book Antiqua" pitchFamily="18" charset="0"/>
              </a:rPr>
              <a:t>Convert </a:t>
            </a:r>
            <a:r>
              <a:rPr lang="fr-FR" dirty="0" err="1" smtClean="0">
                <a:latin typeface="Book Antiqua" pitchFamily="18" charset="0"/>
              </a:rPr>
              <a:t>it</a:t>
            </a:r>
            <a:r>
              <a:rPr lang="fr-FR" dirty="0" smtClean="0">
                <a:latin typeface="Book Antiqua" pitchFamily="18" charset="0"/>
              </a:rPr>
              <a:t> </a:t>
            </a:r>
            <a:r>
              <a:rPr lang="fr-FR" dirty="0" err="1" smtClean="0">
                <a:latin typeface="Book Antiqua" pitchFamily="18" charset="0"/>
              </a:rPr>
              <a:t>into</a:t>
            </a:r>
            <a:r>
              <a:rPr lang="fr-FR" dirty="0" smtClean="0">
                <a:latin typeface="Book Antiqua" pitchFamily="18" charset="0"/>
              </a:rPr>
              <a:t> MIPS </a:t>
            </a:r>
            <a:r>
              <a:rPr lang="fr-FR" dirty="0" err="1" smtClean="0">
                <a:latin typeface="Book Antiqua" pitchFamily="18" charset="0"/>
              </a:rPr>
              <a:t>assembly</a:t>
            </a:r>
            <a:r>
              <a:rPr lang="fr-FR" dirty="0" smtClean="0">
                <a:latin typeface="Book Antiqua" pitchFamily="18" charset="0"/>
              </a:rPr>
              <a:t> </a:t>
            </a:r>
            <a:r>
              <a:rPr lang="fr-FR" dirty="0" err="1" smtClean="0">
                <a:latin typeface="Book Antiqua" pitchFamily="18" charset="0"/>
              </a:rPr>
              <a:t>language</a:t>
            </a:r>
            <a:r>
              <a:rPr lang="fr-FR" dirty="0" smtClean="0">
                <a:latin typeface="Book Antiqua" pitchFamily="18" charset="0"/>
              </a:rPr>
              <a:t> and </a:t>
            </a:r>
            <a:r>
              <a:rPr lang="fr-FR" dirty="0" err="1" smtClean="0">
                <a:latin typeface="Book Antiqua" pitchFamily="18" charset="0"/>
              </a:rPr>
              <a:t>also</a:t>
            </a:r>
            <a:r>
              <a:rPr lang="fr-FR" dirty="0" smtClean="0">
                <a:latin typeface="Book Antiqua" pitchFamily="18" charset="0"/>
              </a:rPr>
              <a:t> </a:t>
            </a:r>
            <a:r>
              <a:rPr lang="fr-FR" dirty="0" err="1" smtClean="0">
                <a:latin typeface="Book Antiqua" pitchFamily="18" charset="0"/>
              </a:rPr>
              <a:t>find</a:t>
            </a:r>
            <a:r>
              <a:rPr lang="fr-FR" dirty="0" smtClean="0">
                <a:latin typeface="Book Antiqua" pitchFamily="18" charset="0"/>
              </a:rPr>
              <a:t> MIPS Instruction?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17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"/>
            <a:ext cx="8229600" cy="114300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600" b="1" dirty="0">
                <a:solidFill>
                  <a:srgbClr val="C00000"/>
                </a:solidFill>
                <a:latin typeface="Book Antiqua" pitchFamily="18" charset="0"/>
              </a:rPr>
              <a:t>Topic 4 : Logical </a:t>
            </a:r>
            <a:r>
              <a:rPr lang="en-US" sz="3600" b="1" dirty="0" smtClean="0">
                <a:solidFill>
                  <a:srgbClr val="C00000"/>
                </a:solidFill>
                <a:latin typeface="Book Antiqua" pitchFamily="18" charset="0"/>
              </a:rPr>
              <a:t>Operations</a:t>
            </a:r>
            <a:r>
              <a:rPr lang="en-US" sz="2800" b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endParaRPr lang="en-US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 smtClean="0">
                <a:latin typeface="Book Antiqua" pitchFamily="18" charset="0"/>
              </a:rPr>
              <a:t>The packing and unpacking of bits into words is called as logical operations</a:t>
            </a: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7620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505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Book Antiqua" pitchFamily="18" charset="0"/>
              </a:rPr>
              <a:t>Shift Left</a:t>
            </a:r>
            <a:endParaRPr lang="en-US" b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>
                <a:latin typeface="Book Antiqua" pitchFamily="18" charset="0"/>
              </a:rPr>
              <a:t>For example, if register $s0 contained 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							 </a:t>
            </a:r>
            <a:r>
              <a:rPr lang="en-US" sz="1600" b="1" dirty="0" smtClean="0">
                <a:latin typeface="Book Antiqua" pitchFamily="18" charset="0"/>
              </a:rPr>
              <a:t>add 0000 </a:t>
            </a:r>
            <a:r>
              <a:rPr lang="en-US" sz="1600" dirty="0" smtClean="0">
                <a:latin typeface="Book Antiqua" pitchFamily="18" charset="0"/>
              </a:rPr>
              <a:t>	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Shift Left by 4 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						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063031"/>
              </p:ext>
            </p:extLst>
          </p:nvPr>
        </p:nvGraphicFramePr>
        <p:xfrm>
          <a:off x="838200" y="22860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222141"/>
              </p:ext>
            </p:extLst>
          </p:nvPr>
        </p:nvGraphicFramePr>
        <p:xfrm>
          <a:off x="7848600" y="2286000"/>
          <a:ext cx="8382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281549"/>
              </p:ext>
            </p:extLst>
          </p:nvPr>
        </p:nvGraphicFramePr>
        <p:xfrm>
          <a:off x="780852" y="42672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898821"/>
              </p:ext>
            </p:extLst>
          </p:nvPr>
        </p:nvGraphicFramePr>
        <p:xfrm>
          <a:off x="7848600" y="4191000"/>
          <a:ext cx="8382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Curved Up Arrow 10"/>
          <p:cNvSpPr/>
          <p:nvPr/>
        </p:nvSpPr>
        <p:spPr>
          <a:xfrm rot="10572613">
            <a:off x="3440925" y="1885270"/>
            <a:ext cx="609600" cy="381000"/>
          </a:xfrm>
          <a:prstGeom prst="curvedUpArrow">
            <a:avLst>
              <a:gd name="adj1" fmla="val 25000"/>
              <a:gd name="adj2" fmla="val 50000"/>
              <a:gd name="adj3" fmla="val 504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urved Up Arrow 12"/>
          <p:cNvSpPr/>
          <p:nvPr/>
        </p:nvSpPr>
        <p:spPr>
          <a:xfrm rot="10572613">
            <a:off x="5987442" y="1885270"/>
            <a:ext cx="609600" cy="381000"/>
          </a:xfrm>
          <a:prstGeom prst="curvedUpArrow">
            <a:avLst>
              <a:gd name="adj1" fmla="val 25000"/>
              <a:gd name="adj2" fmla="val 50000"/>
              <a:gd name="adj3" fmla="val 504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urved Up Arrow 13"/>
          <p:cNvSpPr/>
          <p:nvPr/>
        </p:nvSpPr>
        <p:spPr>
          <a:xfrm rot="10572613">
            <a:off x="4255275" y="1885270"/>
            <a:ext cx="609600" cy="381000"/>
          </a:xfrm>
          <a:prstGeom prst="curvedUpArrow">
            <a:avLst>
              <a:gd name="adj1" fmla="val 25000"/>
              <a:gd name="adj2" fmla="val 50000"/>
              <a:gd name="adj3" fmla="val 504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Up Arrow 14"/>
          <p:cNvSpPr/>
          <p:nvPr/>
        </p:nvSpPr>
        <p:spPr>
          <a:xfrm rot="10572613">
            <a:off x="5093475" y="1885270"/>
            <a:ext cx="609600" cy="381000"/>
          </a:xfrm>
          <a:prstGeom prst="curvedUpArrow">
            <a:avLst>
              <a:gd name="adj1" fmla="val 25000"/>
              <a:gd name="adj2" fmla="val 50000"/>
              <a:gd name="adj3" fmla="val 504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Up Arrow 15"/>
          <p:cNvSpPr/>
          <p:nvPr/>
        </p:nvSpPr>
        <p:spPr>
          <a:xfrm rot="10572613">
            <a:off x="1283475" y="1885270"/>
            <a:ext cx="609600" cy="381000"/>
          </a:xfrm>
          <a:prstGeom prst="curvedUpArrow">
            <a:avLst>
              <a:gd name="adj1" fmla="val 25000"/>
              <a:gd name="adj2" fmla="val 50000"/>
              <a:gd name="adj3" fmla="val 504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rved Up Arrow 16"/>
          <p:cNvSpPr/>
          <p:nvPr/>
        </p:nvSpPr>
        <p:spPr>
          <a:xfrm rot="10572613">
            <a:off x="1969275" y="1885270"/>
            <a:ext cx="609600" cy="381000"/>
          </a:xfrm>
          <a:prstGeom prst="curvedUpArrow">
            <a:avLst>
              <a:gd name="adj1" fmla="val 25000"/>
              <a:gd name="adj2" fmla="val 50000"/>
              <a:gd name="adj3" fmla="val 504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urved Up Arrow 17"/>
          <p:cNvSpPr/>
          <p:nvPr/>
        </p:nvSpPr>
        <p:spPr>
          <a:xfrm rot="10572613">
            <a:off x="2731275" y="1885270"/>
            <a:ext cx="609600" cy="381000"/>
          </a:xfrm>
          <a:prstGeom prst="curvedUpArrow">
            <a:avLst>
              <a:gd name="adj1" fmla="val 25000"/>
              <a:gd name="adj2" fmla="val 50000"/>
              <a:gd name="adj3" fmla="val 504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urved Up Arrow 18"/>
          <p:cNvSpPr/>
          <p:nvPr/>
        </p:nvSpPr>
        <p:spPr>
          <a:xfrm rot="10572613">
            <a:off x="545325" y="1848530"/>
            <a:ext cx="609600" cy="381000"/>
          </a:xfrm>
          <a:prstGeom prst="curvedUpArrow">
            <a:avLst>
              <a:gd name="adj1" fmla="val 25000"/>
              <a:gd name="adj2" fmla="val 50000"/>
              <a:gd name="adj3" fmla="val 504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91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Book Antiqua" pitchFamily="18" charset="0"/>
              </a:rPr>
              <a:t>Shift Right</a:t>
            </a:r>
            <a:endParaRPr lang="en-US" b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534400" cy="4525963"/>
          </a:xfrm>
        </p:spPr>
        <p:txBody>
          <a:bodyPr/>
          <a:lstStyle/>
          <a:p>
            <a:r>
              <a:rPr lang="en-US" dirty="0" smtClean="0">
                <a:latin typeface="Book Antiqua" pitchFamily="18" charset="0"/>
              </a:rPr>
              <a:t>For example, if register $s0 contained </a:t>
            </a:r>
          </a:p>
          <a:p>
            <a:pPr marL="0" indent="0">
              <a:buNone/>
            </a:pPr>
            <a:endParaRPr lang="en-US" sz="1600" b="1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1400" b="1" dirty="0" smtClean="0">
                <a:latin typeface="Book Antiqua" pitchFamily="18" charset="0"/>
              </a:rPr>
              <a:t>add 0000</a:t>
            </a:r>
          </a:p>
          <a:p>
            <a:pPr marL="0" indent="0">
              <a:buNone/>
            </a:pPr>
            <a:endParaRPr lang="en-US" sz="1600" b="1" dirty="0">
              <a:latin typeface="Book Antiqua" pitchFamily="18" charset="0"/>
            </a:endParaRPr>
          </a:p>
          <a:p>
            <a:pPr marL="0" indent="0">
              <a:buNone/>
            </a:pPr>
            <a:endParaRPr lang="en-US" sz="1600" b="1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sz="1600" b="1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Shift Right by 4 </a:t>
            </a: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sz="2000" b="1" dirty="0" smtClean="0">
              <a:latin typeface="Book Antiqua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545388"/>
              </p:ext>
            </p:extLst>
          </p:nvPr>
        </p:nvGraphicFramePr>
        <p:xfrm>
          <a:off x="685800" y="28194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348489"/>
              </p:ext>
            </p:extLst>
          </p:nvPr>
        </p:nvGraphicFramePr>
        <p:xfrm>
          <a:off x="7543800" y="2819399"/>
          <a:ext cx="8382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Curved Up Arrow 7"/>
          <p:cNvSpPr/>
          <p:nvPr/>
        </p:nvSpPr>
        <p:spPr>
          <a:xfrm rot="10800000" flipH="1">
            <a:off x="1828801" y="2362200"/>
            <a:ext cx="685800" cy="457200"/>
          </a:xfrm>
          <a:prstGeom prst="curvedUpArrow">
            <a:avLst>
              <a:gd name="adj1" fmla="val 25000"/>
              <a:gd name="adj2" fmla="val 50000"/>
              <a:gd name="adj3" fmla="val 21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1" name="Curved Up Arrow 10"/>
          <p:cNvSpPr/>
          <p:nvPr/>
        </p:nvSpPr>
        <p:spPr>
          <a:xfrm rot="10800000" flipH="1">
            <a:off x="1066801" y="2362200"/>
            <a:ext cx="685800" cy="457200"/>
          </a:xfrm>
          <a:prstGeom prst="curvedUpArrow">
            <a:avLst>
              <a:gd name="adj1" fmla="val 25000"/>
              <a:gd name="adj2" fmla="val 50000"/>
              <a:gd name="adj3" fmla="val 21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2" name="Curved Up Arrow 11"/>
          <p:cNvSpPr/>
          <p:nvPr/>
        </p:nvSpPr>
        <p:spPr>
          <a:xfrm rot="10800000" flipH="1">
            <a:off x="3429000" y="2362199"/>
            <a:ext cx="685800" cy="457200"/>
          </a:xfrm>
          <a:prstGeom prst="curvedUpArrow">
            <a:avLst>
              <a:gd name="adj1" fmla="val 25000"/>
              <a:gd name="adj2" fmla="val 50000"/>
              <a:gd name="adj3" fmla="val 21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3" name="Curved Up Arrow 12"/>
          <p:cNvSpPr/>
          <p:nvPr/>
        </p:nvSpPr>
        <p:spPr>
          <a:xfrm rot="10800000" flipH="1">
            <a:off x="2590801" y="2362200"/>
            <a:ext cx="685800" cy="457200"/>
          </a:xfrm>
          <a:prstGeom prst="curvedUpArrow">
            <a:avLst>
              <a:gd name="adj1" fmla="val 25000"/>
              <a:gd name="adj2" fmla="val 50000"/>
              <a:gd name="adj3" fmla="val 21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4" name="Curved Up Arrow 13"/>
          <p:cNvSpPr/>
          <p:nvPr/>
        </p:nvSpPr>
        <p:spPr>
          <a:xfrm rot="10800000" flipH="1">
            <a:off x="4267200" y="2362199"/>
            <a:ext cx="685800" cy="457200"/>
          </a:xfrm>
          <a:prstGeom prst="curvedUpArrow">
            <a:avLst>
              <a:gd name="adj1" fmla="val 25000"/>
              <a:gd name="adj2" fmla="val 50000"/>
              <a:gd name="adj3" fmla="val 21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5" name="Curved Up Arrow 14"/>
          <p:cNvSpPr/>
          <p:nvPr/>
        </p:nvSpPr>
        <p:spPr>
          <a:xfrm rot="10800000" flipH="1">
            <a:off x="5029200" y="2362199"/>
            <a:ext cx="685800" cy="457200"/>
          </a:xfrm>
          <a:prstGeom prst="curvedUpArrow">
            <a:avLst>
              <a:gd name="adj1" fmla="val 25000"/>
              <a:gd name="adj2" fmla="val 50000"/>
              <a:gd name="adj3" fmla="val 21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6" name="Curved Up Arrow 15"/>
          <p:cNvSpPr/>
          <p:nvPr/>
        </p:nvSpPr>
        <p:spPr>
          <a:xfrm rot="10800000" flipH="1">
            <a:off x="5867400" y="2362199"/>
            <a:ext cx="685800" cy="457200"/>
          </a:xfrm>
          <a:prstGeom prst="curvedUpArrow">
            <a:avLst>
              <a:gd name="adj1" fmla="val 25000"/>
              <a:gd name="adj2" fmla="val 50000"/>
              <a:gd name="adj3" fmla="val 21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Book Antiqua" pitchFamily="18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624715"/>
              </p:ext>
            </p:extLst>
          </p:nvPr>
        </p:nvGraphicFramePr>
        <p:xfrm>
          <a:off x="685800" y="47244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740023"/>
              </p:ext>
            </p:extLst>
          </p:nvPr>
        </p:nvGraphicFramePr>
        <p:xfrm>
          <a:off x="7620000" y="4724400"/>
          <a:ext cx="8382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Curved Up Arrow 18"/>
          <p:cNvSpPr/>
          <p:nvPr/>
        </p:nvSpPr>
        <p:spPr>
          <a:xfrm rot="10800000" flipH="1">
            <a:off x="6629400" y="2362200"/>
            <a:ext cx="685800" cy="457200"/>
          </a:xfrm>
          <a:prstGeom prst="curvedUpArrow">
            <a:avLst>
              <a:gd name="adj1" fmla="val 25000"/>
              <a:gd name="adj2" fmla="val 50000"/>
              <a:gd name="adj3" fmla="val 21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43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  <a:latin typeface="Book Antiqua" pitchFamily="18" charset="0"/>
              </a:rPr>
              <a:t>MIPS Language</a:t>
            </a:r>
            <a:endParaRPr lang="en-US" dirty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92D050"/>
                </a:solidFill>
                <a:latin typeface="Book Antiqua" pitchFamily="18" charset="0"/>
              </a:rPr>
              <a:t>sll</a:t>
            </a:r>
            <a:r>
              <a:rPr lang="en-US" b="1" dirty="0" smtClean="0">
                <a:solidFill>
                  <a:srgbClr val="92D050"/>
                </a:solidFill>
                <a:latin typeface="Book Antiqua" pitchFamily="18" charset="0"/>
              </a:rPr>
              <a:t> $t2,$s0,4    </a:t>
            </a:r>
            <a:r>
              <a:rPr lang="en-US" dirty="0" smtClean="0">
                <a:latin typeface="Book Antiqua" pitchFamily="18" charset="0"/>
              </a:rPr>
              <a:t># $t2 = $s0 &lt;&lt; 4bits</a:t>
            </a:r>
          </a:p>
          <a:p>
            <a:r>
              <a:rPr lang="en-US" dirty="0" smtClean="0">
                <a:latin typeface="Book Antiqua" pitchFamily="18" charset="0"/>
              </a:rPr>
              <a:t>Here </a:t>
            </a:r>
            <a:r>
              <a:rPr lang="en-US" dirty="0" err="1" smtClean="0">
                <a:latin typeface="Book Antiqua" pitchFamily="18" charset="0"/>
              </a:rPr>
              <a:t>sll</a:t>
            </a:r>
            <a:r>
              <a:rPr lang="en-US" dirty="0" smtClean="0">
                <a:latin typeface="Book Antiqua" pitchFamily="18" charset="0"/>
              </a:rPr>
              <a:t> and </a:t>
            </a:r>
            <a:r>
              <a:rPr lang="en-US" dirty="0" err="1" smtClean="0">
                <a:latin typeface="Book Antiqua" pitchFamily="18" charset="0"/>
              </a:rPr>
              <a:t>srl</a:t>
            </a:r>
            <a:r>
              <a:rPr lang="en-US" dirty="0" smtClean="0">
                <a:latin typeface="Book Antiqua" pitchFamily="18" charset="0"/>
              </a:rPr>
              <a:t> are in R-Format</a:t>
            </a:r>
          </a:p>
          <a:p>
            <a:pPr marL="0" indent="0">
              <a:buNone/>
            </a:pPr>
            <a:endParaRPr lang="en-US" sz="20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Book Antiqua" pitchFamily="18" charset="0"/>
              </a:rPr>
              <a:t>           6 bits           5 bits            5 bits           5 bits            5 bits           6 bits</a:t>
            </a:r>
          </a:p>
          <a:p>
            <a:pPr marL="0" indent="0">
              <a:buNone/>
            </a:pPr>
            <a:r>
              <a:rPr lang="en-US" sz="2000" dirty="0" smtClean="0">
                <a:latin typeface="Book Antiqua" pitchFamily="18" charset="0"/>
              </a:rPr>
              <a:t>For above example R-Format</a:t>
            </a:r>
          </a:p>
          <a:p>
            <a:pPr marL="0" indent="0">
              <a:buNone/>
            </a:pPr>
            <a:endParaRPr lang="en-US" sz="2000" dirty="0">
              <a:latin typeface="Book Antiqua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Book Antiqua" pitchFamily="18" charset="0"/>
              </a:rPr>
              <a:t>             </a:t>
            </a:r>
            <a:r>
              <a:rPr lang="en-US" sz="2000" dirty="0" err="1" smtClean="0">
                <a:latin typeface="Book Antiqua" pitchFamily="18" charset="0"/>
              </a:rPr>
              <a:t>sll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smtClean="0">
                <a:latin typeface="Book Antiqua" pitchFamily="18" charset="0"/>
              </a:rPr>
              <a:t>          no field	        $s0	             $t2              </a:t>
            </a:r>
            <a:r>
              <a:rPr lang="en-US" sz="2000" dirty="0" err="1" smtClean="0">
                <a:latin typeface="Book Antiqua" pitchFamily="18" charset="0"/>
              </a:rPr>
              <a:t>shmat</a:t>
            </a:r>
            <a:endParaRPr lang="en-US" sz="2000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353668"/>
              </p:ext>
            </p:extLst>
          </p:nvPr>
        </p:nvGraphicFramePr>
        <p:xfrm>
          <a:off x="838200" y="2743200"/>
          <a:ext cx="7315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SHAMT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FUNCT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726725"/>
              </p:ext>
            </p:extLst>
          </p:nvPr>
        </p:nvGraphicFramePr>
        <p:xfrm>
          <a:off x="838200" y="4048760"/>
          <a:ext cx="7315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08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B0F0"/>
                </a:solidFill>
                <a:latin typeface="Book Antiqua" pitchFamily="18" charset="0"/>
              </a:rPr>
              <a:t>AND Gate</a:t>
            </a:r>
            <a:endParaRPr lang="en-US" b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 descr="http://www.ee.surrey.ac.uk/Projects/CAL/digital-logic/gatesfunc/graphics/AN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86000"/>
            <a:ext cx="3352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828800"/>
            <a:ext cx="25146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406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Book Antiqua" pitchFamily="18" charset="0"/>
              </a:rPr>
              <a:t>Example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if register $t2 contains</a:t>
            </a: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and register $t1 contains</a:t>
            </a: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MIPS Instruction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      </a:t>
            </a:r>
            <a:r>
              <a:rPr lang="en-US" b="1" dirty="0" smtClean="0">
                <a:solidFill>
                  <a:srgbClr val="92D050"/>
                </a:solidFill>
                <a:latin typeface="Book Antiqua" pitchFamily="18" charset="0"/>
              </a:rPr>
              <a:t>and $t0,$t1,$t2     # $t0 = $t1 &amp; $t2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the value of register $t0 would be</a:t>
            </a: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880734"/>
              </p:ext>
            </p:extLst>
          </p:nvPr>
        </p:nvGraphicFramePr>
        <p:xfrm>
          <a:off x="685800" y="22860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098242"/>
              </p:ext>
            </p:extLst>
          </p:nvPr>
        </p:nvGraphicFramePr>
        <p:xfrm>
          <a:off x="685800" y="351536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910227"/>
              </p:ext>
            </p:extLst>
          </p:nvPr>
        </p:nvGraphicFramePr>
        <p:xfrm>
          <a:off x="685800" y="587756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477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Book Antiqua" pitchFamily="18" charset="0"/>
              </a:rPr>
              <a:t>OR Gate</a:t>
            </a:r>
            <a:endParaRPr lang="en-US" b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www.ee.surrey.ac.uk/Projects/CAL/digital-logic/gatesfunc/graphics/O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2819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ee.surrey.ac.uk/Projects/CAL/digital-logic/gatesfunc/graphics/2ortab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2514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39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Book Antiqua" pitchFamily="18" charset="0"/>
              </a:rPr>
              <a:t>Example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if register $t2 contains</a:t>
            </a: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and register $t1 contains</a:t>
            </a: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MIPS Instruction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      </a:t>
            </a:r>
            <a:r>
              <a:rPr lang="en-US" dirty="0" smtClean="0">
                <a:solidFill>
                  <a:srgbClr val="92D050"/>
                </a:solidFill>
                <a:latin typeface="Book Antiqua" pitchFamily="18" charset="0"/>
              </a:rPr>
              <a:t>or $t0,$t1,$t2     # $t0 = $t1 | $t2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the value of register $t0 would be</a:t>
            </a: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093082"/>
              </p:ext>
            </p:extLst>
          </p:nvPr>
        </p:nvGraphicFramePr>
        <p:xfrm>
          <a:off x="685800" y="22860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342796"/>
              </p:ext>
            </p:extLst>
          </p:nvPr>
        </p:nvGraphicFramePr>
        <p:xfrm>
          <a:off x="685800" y="351536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336320"/>
              </p:ext>
            </p:extLst>
          </p:nvPr>
        </p:nvGraphicFramePr>
        <p:xfrm>
          <a:off x="685800" y="587756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61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Book Antiqua" pitchFamily="18" charset="0"/>
              </a:rPr>
              <a:t>NOT Gate</a:t>
            </a:r>
            <a:endParaRPr lang="en-US" b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76" name="Picture 4" descr="http://www.ee.surrey.ac.uk/Projects/CAL/digital-logic/gatesfunc/graphics/NOT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057400"/>
            <a:ext cx="26670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ee.surrey.ac.uk/Projects/CAL/digital-logic/gatesfunc/graphics/nottab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085974"/>
            <a:ext cx="1524000" cy="134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5744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Book Antiqua" pitchFamily="18" charset="0"/>
              </a:rPr>
              <a:t>Example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if register $t2 contains</a:t>
            </a: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and register $t1 contains</a:t>
            </a: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MIPS Instruction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92D050"/>
                </a:solidFill>
                <a:latin typeface="Book Antiqua" pitchFamily="18" charset="0"/>
              </a:rPr>
              <a:t>      nor $t0,$t1,$t2     # $t0 = ~($t1 | $t2)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the value of register $t0 would </a:t>
            </a:r>
            <a:r>
              <a:rPr lang="en-US" dirty="0" smtClean="0">
                <a:latin typeface="Book Antiqua" pitchFamily="18" charset="0"/>
              </a:rPr>
              <a:t>be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OR Value: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NOR(NOT+OR):</a:t>
            </a: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77921"/>
              </p:ext>
            </p:extLst>
          </p:nvPr>
        </p:nvGraphicFramePr>
        <p:xfrm>
          <a:off x="685800" y="16764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885028"/>
              </p:ext>
            </p:extLst>
          </p:nvPr>
        </p:nvGraphicFramePr>
        <p:xfrm>
          <a:off x="685800" y="28956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856557"/>
              </p:ext>
            </p:extLst>
          </p:nvPr>
        </p:nvGraphicFramePr>
        <p:xfrm>
          <a:off x="2362200" y="51054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439584"/>
              </p:ext>
            </p:extLst>
          </p:nvPr>
        </p:nvGraphicFramePr>
        <p:xfrm>
          <a:off x="990600" y="60960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4471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Book Antiqua" pitchFamily="18" charset="0"/>
              </a:rPr>
              <a:t>SOLVE????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Book Antiqua" pitchFamily="18" charset="0"/>
              </a:rPr>
              <a:t>sll</a:t>
            </a:r>
            <a:r>
              <a:rPr lang="en-US" dirty="0" smtClean="0">
                <a:latin typeface="Book Antiqua" pitchFamily="18" charset="0"/>
              </a:rPr>
              <a:t> $t2,$s2&lt;&lt;4</a:t>
            </a:r>
          </a:p>
          <a:p>
            <a:pPr marL="0" indent="0">
              <a:buNone/>
            </a:pPr>
            <a:r>
              <a:rPr lang="en-US" dirty="0" err="1" smtClean="0">
                <a:latin typeface="Book Antiqua" pitchFamily="18" charset="0"/>
              </a:rPr>
              <a:t>srl</a:t>
            </a:r>
            <a:r>
              <a:rPr lang="en-US" dirty="0" smtClean="0">
                <a:latin typeface="Book Antiqua" pitchFamily="18" charset="0"/>
              </a:rPr>
              <a:t> $t3 , $s3&gt;&gt;4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and $t0,$s1,$s2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or $t0,$s1,$s2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nor $t0,$s1,$s2</a:t>
            </a: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8447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Topic 4 :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ook Antiqua" pitchFamily="18" charset="0"/>
              </a:rPr>
              <a:t>High-level languages: if-else, for, while, etc</a:t>
            </a:r>
            <a:r>
              <a:rPr lang="en-US" dirty="0" smtClean="0">
                <a:latin typeface="Book Antiqua" pitchFamily="18" charset="0"/>
              </a:rPr>
              <a:t>.</a:t>
            </a:r>
          </a:p>
          <a:p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Instruction set: can be accomplished with a combination of the following: </a:t>
            </a:r>
          </a:p>
          <a:p>
            <a:pPr lvl="1"/>
            <a:r>
              <a:rPr lang="en-US" dirty="0" smtClean="0">
                <a:latin typeface="Book Antiqua" pitchFamily="18" charset="0"/>
              </a:rPr>
              <a:t>branch </a:t>
            </a:r>
            <a:r>
              <a:rPr lang="en-US" dirty="0">
                <a:latin typeface="Book Antiqua" pitchFamily="18" charset="0"/>
              </a:rPr>
              <a:t>on comparison </a:t>
            </a:r>
            <a:endParaRPr lang="en-US" dirty="0" smtClean="0">
              <a:latin typeface="Book Antiqua" pitchFamily="18" charset="0"/>
            </a:endParaRPr>
          </a:p>
          <a:p>
            <a:pPr lvl="1"/>
            <a:r>
              <a:rPr lang="en-US" dirty="0" err="1" smtClean="0">
                <a:latin typeface="Book Antiqua" pitchFamily="18" charset="0"/>
              </a:rPr>
              <a:t>goto</a:t>
            </a: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(“jump”) </a:t>
            </a:r>
            <a:endParaRPr lang="en-US" dirty="0" smtClean="0">
              <a:latin typeface="Book Antiqua" pitchFamily="18" charset="0"/>
            </a:endParaRPr>
          </a:p>
          <a:p>
            <a:pPr lvl="1"/>
            <a:r>
              <a:rPr lang="en-US" dirty="0" smtClean="0">
                <a:latin typeface="Book Antiqua" pitchFamily="18" charset="0"/>
              </a:rPr>
              <a:t>labels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7327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en-US" b="1" dirty="0">
                <a:latin typeface="Book Antiqua" pitchFamily="18" charset="0"/>
              </a:rPr>
              <a:t>beq:</a:t>
            </a:r>
            <a:r>
              <a:rPr lang="en-US" dirty="0">
                <a:latin typeface="Book Antiqua" pitchFamily="18" charset="0"/>
              </a:rPr>
              <a:t> branch if equal </a:t>
            </a:r>
            <a:endParaRPr lang="en-US" dirty="0" smtClean="0">
              <a:latin typeface="Book Antiqua" pitchFamily="18" charset="0"/>
            </a:endParaRPr>
          </a:p>
          <a:p>
            <a:r>
              <a:rPr lang="en-US" b="1" dirty="0" smtClean="0">
                <a:latin typeface="Book Antiqua" pitchFamily="18" charset="0"/>
              </a:rPr>
              <a:t>bne</a:t>
            </a:r>
            <a:r>
              <a:rPr lang="en-US" b="1" dirty="0">
                <a:latin typeface="Book Antiqua" pitchFamily="18" charset="0"/>
              </a:rPr>
              <a:t>:</a:t>
            </a:r>
            <a:r>
              <a:rPr lang="en-US" dirty="0">
                <a:latin typeface="Book Antiqua" pitchFamily="18" charset="0"/>
              </a:rPr>
              <a:t> branch if not equal </a:t>
            </a:r>
            <a:endParaRPr lang="en-US" dirty="0" smtClean="0">
              <a:latin typeface="Book Antiqua" pitchFamily="18" charset="0"/>
            </a:endParaRPr>
          </a:p>
          <a:p>
            <a:r>
              <a:rPr lang="en-US" b="1" dirty="0" smtClean="0">
                <a:latin typeface="Book Antiqua" pitchFamily="18" charset="0"/>
              </a:rPr>
              <a:t>j</a:t>
            </a:r>
            <a:r>
              <a:rPr lang="en-US" b="1" dirty="0">
                <a:latin typeface="Book Antiqua" pitchFamily="18" charset="0"/>
              </a:rPr>
              <a:t>: </a:t>
            </a:r>
            <a:r>
              <a:rPr lang="en-US" dirty="0">
                <a:latin typeface="Book Antiqua" pitchFamily="18" charset="0"/>
              </a:rPr>
              <a:t>jump (unconditional) </a:t>
            </a:r>
            <a:endParaRPr lang="en-US" dirty="0" smtClean="0">
              <a:latin typeface="Book Antiqua" pitchFamily="18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b="1" dirty="0">
                <a:latin typeface="Book Antiqua" pitchFamily="18" charset="0"/>
              </a:rPr>
              <a:t>jump address table: </a:t>
            </a:r>
            <a:r>
              <a:rPr lang="en-US" dirty="0">
                <a:latin typeface="Book Antiqua" pitchFamily="18" charset="0"/>
              </a:rPr>
              <a:t>list of addresses for various program possibilities  switch </a:t>
            </a:r>
            <a:r>
              <a:rPr lang="en-US" dirty="0" smtClean="0">
                <a:latin typeface="Book Antiqua" pitchFamily="18" charset="0"/>
              </a:rPr>
              <a:t>statements.</a:t>
            </a:r>
          </a:p>
          <a:p>
            <a:r>
              <a:rPr lang="en-US" b="1" dirty="0" err="1" smtClean="0">
                <a:latin typeface="Book Antiqua" pitchFamily="18" charset="0"/>
              </a:rPr>
              <a:t>slt</a:t>
            </a:r>
            <a:r>
              <a:rPr lang="en-US" b="1" dirty="0" smtClean="0">
                <a:latin typeface="Book Antiqua" pitchFamily="18" charset="0"/>
              </a:rPr>
              <a:t>/</a:t>
            </a:r>
            <a:r>
              <a:rPr lang="en-US" b="1" dirty="0" err="1" smtClean="0">
                <a:latin typeface="Book Antiqua" pitchFamily="18" charset="0"/>
              </a:rPr>
              <a:t>slti</a:t>
            </a:r>
            <a:r>
              <a:rPr lang="en-US" b="1" dirty="0">
                <a:latin typeface="Book Antiqua" pitchFamily="18" charset="0"/>
              </a:rPr>
              <a:t>:</a:t>
            </a:r>
            <a:r>
              <a:rPr lang="en-US" dirty="0">
                <a:latin typeface="Book Antiqua" pitchFamily="18" charset="0"/>
              </a:rPr>
              <a:t> set on less than {register, immediate} </a:t>
            </a:r>
            <a:endParaRPr lang="en-US" dirty="0" smtClean="0">
              <a:latin typeface="Book Antiqua" pitchFamily="18" charset="0"/>
            </a:endParaRPr>
          </a:p>
          <a:p>
            <a:pPr lvl="1"/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compares the contents of 2 registers; 3rd register is set to 1 if first register is less than second register, 0 otherwise </a:t>
            </a:r>
            <a:endParaRPr lang="en-US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095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latin typeface="Book Antiqua" pitchFamily="18" charset="0"/>
              </a:rPr>
              <a:t>Conditional Branches</a:t>
            </a:r>
            <a:endParaRPr lang="en-US" b="1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Book Antiqua" pitchFamily="18" charset="0"/>
              </a:rPr>
              <a:t>Beq:Branch if equal</a:t>
            </a:r>
          </a:p>
          <a:p>
            <a:pPr lvl="1"/>
            <a:r>
              <a:rPr lang="en-US" b="1" dirty="0" smtClean="0">
                <a:latin typeface="Book Antiqua" pitchFamily="18" charset="0"/>
              </a:rPr>
              <a:t>Syntax:</a:t>
            </a:r>
            <a:r>
              <a:rPr lang="en-US" dirty="0" smtClean="0">
                <a:latin typeface="Book Antiqua" pitchFamily="18" charset="0"/>
              </a:rPr>
              <a:t> beq </a:t>
            </a:r>
            <a:r>
              <a:rPr lang="en-US" dirty="0">
                <a:latin typeface="Book Antiqua" pitchFamily="18" charset="0"/>
              </a:rPr>
              <a:t>register1, register2, </a:t>
            </a:r>
            <a:r>
              <a:rPr lang="en-US" dirty="0" smtClean="0">
                <a:latin typeface="Book Antiqua" pitchFamily="18" charset="0"/>
              </a:rPr>
              <a:t>L1</a:t>
            </a:r>
          </a:p>
          <a:p>
            <a:pPr lvl="2"/>
            <a:r>
              <a:rPr lang="en-US" dirty="0" smtClean="0">
                <a:latin typeface="Book Antiqua" pitchFamily="18" charset="0"/>
              </a:rPr>
              <a:t>This </a:t>
            </a:r>
            <a:r>
              <a:rPr lang="en-US" dirty="0">
                <a:latin typeface="Book Antiqua" pitchFamily="18" charset="0"/>
              </a:rPr>
              <a:t>instruction means go to the statement labeled L1 if the value in register1 equals the value in </a:t>
            </a:r>
            <a:r>
              <a:rPr lang="en-US" dirty="0" smtClean="0">
                <a:latin typeface="Book Antiqua" pitchFamily="18" charset="0"/>
              </a:rPr>
              <a:t>register</a:t>
            </a:r>
          </a:p>
          <a:p>
            <a:r>
              <a:rPr lang="en-US" b="1" dirty="0">
                <a:latin typeface="Book Antiqua" pitchFamily="18" charset="0"/>
              </a:rPr>
              <a:t>bne: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b="1" dirty="0">
                <a:latin typeface="Book Antiqua" pitchFamily="18" charset="0"/>
              </a:rPr>
              <a:t>branch if not equal </a:t>
            </a:r>
            <a:endParaRPr lang="en-US" b="1" dirty="0" smtClean="0">
              <a:latin typeface="Book Antiqua" pitchFamily="18" charset="0"/>
            </a:endParaRPr>
          </a:p>
          <a:p>
            <a:pPr lvl="1"/>
            <a:r>
              <a:rPr lang="en-US" b="1" dirty="0" smtClean="0">
                <a:latin typeface="Book Antiqua" pitchFamily="18" charset="0"/>
              </a:rPr>
              <a:t>Syntax:</a:t>
            </a:r>
            <a:r>
              <a:rPr lang="en-US" dirty="0" smtClean="0">
                <a:latin typeface="Book Antiqua" pitchFamily="18" charset="0"/>
              </a:rPr>
              <a:t> bne </a:t>
            </a:r>
            <a:r>
              <a:rPr lang="en-US" dirty="0">
                <a:latin typeface="Book Antiqua" pitchFamily="18" charset="0"/>
              </a:rPr>
              <a:t>register1, register2, </a:t>
            </a:r>
            <a:r>
              <a:rPr lang="en-US" dirty="0" smtClean="0">
                <a:latin typeface="Book Antiqua" pitchFamily="18" charset="0"/>
              </a:rPr>
              <a:t>L1</a:t>
            </a:r>
          </a:p>
          <a:p>
            <a:pPr lvl="2"/>
            <a:r>
              <a:rPr lang="en-US" dirty="0" smtClean="0">
                <a:latin typeface="Book Antiqua" pitchFamily="18" charset="0"/>
              </a:rPr>
              <a:t>This </a:t>
            </a:r>
            <a:r>
              <a:rPr lang="en-US" dirty="0">
                <a:latin typeface="Book Antiqua" pitchFamily="18" charset="0"/>
              </a:rPr>
              <a:t>instruction means go to the statement labeled L1 if the value in register1 does not equal the value in register2</a:t>
            </a:r>
          </a:p>
          <a:p>
            <a:endParaRPr lang="en-US" dirty="0" smtClean="0">
              <a:latin typeface="Book Antiqua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260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Book Antiqua" pitchFamily="18" charset="0"/>
              </a:rPr>
              <a:t>Example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if (i == j) </a:t>
            </a:r>
            <a:r>
              <a:rPr lang="en-US" dirty="0" smtClean="0">
                <a:latin typeface="Book Antiqua" pitchFamily="18" charset="0"/>
              </a:rPr>
              <a:t>				</a:t>
            </a:r>
          </a:p>
          <a:p>
            <a:pPr marL="0" indent="0">
              <a:buNone/>
            </a:pPr>
            <a:r>
              <a:rPr lang="en-US" sz="2000" dirty="0" smtClean="0">
                <a:latin typeface="Book Antiqua" pitchFamily="18" charset="0"/>
              </a:rPr>
              <a:t>                			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smtClean="0">
                <a:latin typeface="Book Antiqua" pitchFamily="18" charset="0"/>
              </a:rPr>
              <a:t>         i = j		         i ≠ j</a:t>
            </a:r>
            <a:endParaRPr lang="en-US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f </a:t>
            </a:r>
            <a:r>
              <a:rPr lang="en-US" dirty="0">
                <a:latin typeface="Book Antiqua" pitchFamily="18" charset="0"/>
              </a:rPr>
              <a:t>= g + h;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else 							     </a:t>
            </a:r>
            <a:r>
              <a:rPr lang="en-US" sz="2400" dirty="0" smtClean="0">
                <a:latin typeface="Book Antiqua" pitchFamily="18" charset="0"/>
              </a:rPr>
              <a:t>Else:</a:t>
            </a:r>
            <a:endParaRPr lang="en-US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f </a:t>
            </a:r>
            <a:r>
              <a:rPr lang="en-US" dirty="0">
                <a:latin typeface="Book Antiqua" pitchFamily="18" charset="0"/>
              </a:rPr>
              <a:t>= g – h; </a:t>
            </a:r>
            <a:r>
              <a:rPr lang="en-US" dirty="0" smtClean="0">
                <a:latin typeface="Book Antiqua" pitchFamily="18" charset="0"/>
              </a:rPr>
              <a:t>						</a:t>
            </a:r>
            <a:endParaRPr lang="en-US" sz="2000" dirty="0">
              <a:latin typeface="Book Antiqua" pitchFamily="18" charset="0"/>
            </a:endParaRPr>
          </a:p>
        </p:txBody>
      </p:sp>
      <p:sp>
        <p:nvSpPr>
          <p:cNvPr id="4" name="Diamond 3"/>
          <p:cNvSpPr/>
          <p:nvPr/>
        </p:nvSpPr>
        <p:spPr>
          <a:xfrm>
            <a:off x="5347855" y="1466850"/>
            <a:ext cx="1981200" cy="1295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i==j 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57600" y="3581400"/>
            <a:ext cx="1905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f=</a:t>
            </a:r>
            <a:r>
              <a:rPr lang="en-US" dirty="0" err="1" smtClean="0"/>
              <a:t>g+h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162800" y="3581400"/>
            <a:ext cx="1905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  <a:r>
              <a:rPr lang="en-US" dirty="0" smtClean="0"/>
              <a:t>=g-h</a:t>
            </a:r>
            <a:endParaRPr lang="en-US" dirty="0"/>
          </a:p>
        </p:txBody>
      </p:sp>
      <p:cxnSp>
        <p:nvCxnSpPr>
          <p:cNvPr id="12" name="Elbow Connector 11"/>
          <p:cNvCxnSpPr>
            <a:stCxn id="4" idx="1"/>
            <a:endCxn id="5" idx="0"/>
          </p:cNvCxnSpPr>
          <p:nvPr/>
        </p:nvCxnSpPr>
        <p:spPr>
          <a:xfrm rot="10800000" flipV="1">
            <a:off x="4610101" y="2114550"/>
            <a:ext cx="737755" cy="146685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4" idx="3"/>
            <a:endCxn id="6" idx="0"/>
          </p:cNvCxnSpPr>
          <p:nvPr/>
        </p:nvCxnSpPr>
        <p:spPr>
          <a:xfrm>
            <a:off x="7329055" y="2114550"/>
            <a:ext cx="786245" cy="146685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2"/>
          </p:cNvCxnSpPr>
          <p:nvPr/>
        </p:nvCxnSpPr>
        <p:spPr>
          <a:xfrm>
            <a:off x="4610100" y="4267200"/>
            <a:ext cx="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153400" y="4267200"/>
            <a:ext cx="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610100" y="5486400"/>
            <a:ext cx="3543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943600" y="61722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exit</a:t>
            </a:r>
            <a:endParaRPr lang="en-US" dirty="0"/>
          </a:p>
        </p:txBody>
      </p:sp>
      <p:cxnSp>
        <p:nvCxnSpPr>
          <p:cNvPr id="23" name="Straight Arrow Connector 22"/>
          <p:cNvCxnSpPr>
            <a:endCxn id="21" idx="0"/>
          </p:cNvCxnSpPr>
          <p:nvPr/>
        </p:nvCxnSpPr>
        <p:spPr>
          <a:xfrm>
            <a:off x="6629400" y="5486400"/>
            <a:ext cx="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38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Book Antiqua" pitchFamily="18" charset="0"/>
              </a:rPr>
              <a:t>MIPS Code:</a:t>
            </a:r>
          </a:p>
          <a:p>
            <a:pPr marL="0" indent="0">
              <a:buNone/>
            </a:pPr>
            <a:r>
              <a:rPr lang="en-US" sz="2800" dirty="0">
                <a:latin typeface="Book Antiqua" pitchFamily="18" charset="0"/>
              </a:rPr>
              <a:t>bne $s3,$s4,Else 		# go to Else if i ≠ j </a:t>
            </a:r>
          </a:p>
          <a:p>
            <a:pPr marL="0" indent="0">
              <a:buNone/>
            </a:pPr>
            <a:r>
              <a:rPr lang="en-US" sz="2800" dirty="0">
                <a:latin typeface="Book Antiqua" pitchFamily="18" charset="0"/>
              </a:rPr>
              <a:t>add $s0,$s1,$s2 		# f = g + h (skipped if i ≠ j)</a:t>
            </a:r>
          </a:p>
          <a:p>
            <a:pPr marL="0" indent="0">
              <a:buNone/>
            </a:pPr>
            <a:r>
              <a:rPr lang="en-US" sz="2800" dirty="0">
                <a:latin typeface="Book Antiqua" pitchFamily="18" charset="0"/>
              </a:rPr>
              <a:t>j Exit 				# go to Exit</a:t>
            </a:r>
          </a:p>
          <a:p>
            <a:pPr marL="0" indent="0">
              <a:buNone/>
            </a:pPr>
            <a:r>
              <a:rPr lang="en-US" sz="2800" dirty="0" err="1">
                <a:latin typeface="Book Antiqua" pitchFamily="18" charset="0"/>
              </a:rPr>
              <a:t>Else:sub</a:t>
            </a:r>
            <a:r>
              <a:rPr lang="en-US" sz="2800" dirty="0">
                <a:latin typeface="Book Antiqua" pitchFamily="18" charset="0"/>
              </a:rPr>
              <a:t> $s0,$s1,$s2 	# f = g – h (skipped if i = j) </a:t>
            </a:r>
          </a:p>
          <a:p>
            <a:pPr marL="0" indent="0">
              <a:buNone/>
            </a:pPr>
            <a:r>
              <a:rPr lang="en-US" sz="2800" dirty="0">
                <a:latin typeface="Book Antiqua" pitchFamily="18" charset="0"/>
              </a:rPr>
              <a:t>Exit: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7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Book Antiqua" pitchFamily="18" charset="0"/>
              </a:rPr>
              <a:t>LOOPS</a:t>
            </a:r>
            <a:endParaRPr lang="en-US" b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>
                <a:latin typeface="Book Antiqua" pitchFamily="18" charset="0"/>
              </a:rPr>
              <a:t>C Code:</a:t>
            </a:r>
            <a:endParaRPr lang="en-US" b="1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while </a:t>
            </a:r>
            <a:r>
              <a:rPr lang="en-US" dirty="0">
                <a:latin typeface="Book Antiqua" pitchFamily="18" charset="0"/>
              </a:rPr>
              <a:t>(save[i] == k)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	</a:t>
            </a:r>
            <a:r>
              <a:rPr lang="en-US" dirty="0" smtClean="0">
                <a:latin typeface="Book Antiqua" pitchFamily="18" charset="0"/>
              </a:rPr>
              <a:t>i </a:t>
            </a:r>
            <a:r>
              <a:rPr lang="en-US" dirty="0">
                <a:latin typeface="Book Antiqua" pitchFamily="18" charset="0"/>
              </a:rPr>
              <a:t>+= 1</a:t>
            </a:r>
            <a:r>
              <a:rPr lang="en-US" dirty="0" smtClean="0">
                <a:latin typeface="Book Antiqua" pitchFamily="18" charset="0"/>
              </a:rPr>
              <a:t>;</a:t>
            </a:r>
          </a:p>
          <a:p>
            <a:pPr marL="0" indent="0">
              <a:buNone/>
            </a:pPr>
            <a:r>
              <a:rPr lang="en-US" b="1" dirty="0" smtClean="0">
                <a:latin typeface="Book Antiqua" pitchFamily="18" charset="0"/>
              </a:rPr>
              <a:t>MIPS Code: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Loop: </a:t>
            </a:r>
            <a:r>
              <a:rPr lang="en-US" dirty="0" err="1">
                <a:latin typeface="Book Antiqua" pitchFamily="18" charset="0"/>
              </a:rPr>
              <a:t>sll</a:t>
            </a:r>
            <a:r>
              <a:rPr lang="en-US" dirty="0">
                <a:latin typeface="Book Antiqua" pitchFamily="18" charset="0"/>
              </a:rPr>
              <a:t> $t1,$s3,2 	</a:t>
            </a:r>
            <a:r>
              <a:rPr lang="en-US" dirty="0" smtClean="0">
                <a:latin typeface="Book Antiqua" pitchFamily="18" charset="0"/>
              </a:rPr>
              <a:t># </a:t>
            </a:r>
            <a:r>
              <a:rPr lang="en-US" dirty="0">
                <a:latin typeface="Book Antiqua" pitchFamily="18" charset="0"/>
              </a:rPr>
              <a:t>Temp </a:t>
            </a:r>
            <a:r>
              <a:rPr lang="en-US" dirty="0" err="1">
                <a:latin typeface="Book Antiqua" pitchFamily="18" charset="0"/>
              </a:rPr>
              <a:t>reg</a:t>
            </a:r>
            <a:r>
              <a:rPr lang="en-US" dirty="0">
                <a:latin typeface="Book Antiqua" pitchFamily="18" charset="0"/>
              </a:rPr>
              <a:t> $t1 = i * </a:t>
            </a:r>
            <a:r>
              <a:rPr lang="en-US" dirty="0" smtClean="0">
                <a:latin typeface="Book Antiqua" pitchFamily="18" charset="0"/>
              </a:rPr>
              <a:t>4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	add </a:t>
            </a:r>
            <a:r>
              <a:rPr lang="en-US" dirty="0">
                <a:latin typeface="Book Antiqua" pitchFamily="18" charset="0"/>
              </a:rPr>
              <a:t>$t1,$t1,$s6 </a:t>
            </a:r>
            <a:r>
              <a:rPr lang="en-US" dirty="0" smtClean="0">
                <a:latin typeface="Book Antiqua" pitchFamily="18" charset="0"/>
              </a:rPr>
              <a:t> 	# </a:t>
            </a:r>
            <a:r>
              <a:rPr lang="en-US" dirty="0">
                <a:latin typeface="Book Antiqua" pitchFamily="18" charset="0"/>
              </a:rPr>
              <a:t>$t1 = address of save[i</a:t>
            </a:r>
            <a:r>
              <a:rPr lang="en-US" dirty="0" smtClean="0">
                <a:latin typeface="Book Antiqua" pitchFamily="18" charset="0"/>
              </a:rPr>
              <a:t>]</a:t>
            </a:r>
          </a:p>
          <a:p>
            <a:pPr marL="0" indent="0">
              <a:buNone/>
            </a:pPr>
            <a:r>
              <a:rPr lang="fr-FR" dirty="0" smtClean="0">
                <a:latin typeface="Book Antiqua" pitchFamily="18" charset="0"/>
              </a:rPr>
              <a:t>	</a:t>
            </a:r>
            <a:r>
              <a:rPr lang="fr-FR" dirty="0" err="1" smtClean="0">
                <a:latin typeface="Book Antiqua" pitchFamily="18" charset="0"/>
              </a:rPr>
              <a:t>lw</a:t>
            </a:r>
            <a:r>
              <a:rPr lang="fr-FR" dirty="0" smtClean="0">
                <a:latin typeface="Book Antiqua" pitchFamily="18" charset="0"/>
              </a:rPr>
              <a:t> </a:t>
            </a:r>
            <a:r>
              <a:rPr lang="fr-FR" dirty="0">
                <a:latin typeface="Book Antiqua" pitchFamily="18" charset="0"/>
              </a:rPr>
              <a:t>$t0,0($t1) 	</a:t>
            </a:r>
            <a:r>
              <a:rPr lang="fr-FR" dirty="0" smtClean="0">
                <a:latin typeface="Book Antiqua" pitchFamily="18" charset="0"/>
              </a:rPr>
              <a:t># </a:t>
            </a:r>
            <a:r>
              <a:rPr lang="fr-FR" dirty="0" err="1">
                <a:latin typeface="Book Antiqua" pitchFamily="18" charset="0"/>
              </a:rPr>
              <a:t>Temp</a:t>
            </a:r>
            <a:r>
              <a:rPr lang="fr-FR" dirty="0">
                <a:latin typeface="Book Antiqua" pitchFamily="18" charset="0"/>
              </a:rPr>
              <a:t> reg $t0 = </a:t>
            </a:r>
            <a:r>
              <a:rPr lang="fr-FR" dirty="0" err="1">
                <a:latin typeface="Book Antiqua" pitchFamily="18" charset="0"/>
              </a:rPr>
              <a:t>save</a:t>
            </a:r>
            <a:r>
              <a:rPr lang="fr-FR" dirty="0">
                <a:latin typeface="Book Antiqua" pitchFamily="18" charset="0"/>
              </a:rPr>
              <a:t>[i</a:t>
            </a:r>
            <a:r>
              <a:rPr lang="fr-FR" dirty="0" smtClean="0">
                <a:latin typeface="Book Antiqua" pitchFamily="18" charset="0"/>
              </a:rPr>
              <a:t>]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	</a:t>
            </a:r>
            <a:r>
              <a:rPr lang="en-US" dirty="0" err="1" smtClean="0">
                <a:latin typeface="Book Antiqua" pitchFamily="18" charset="0"/>
              </a:rPr>
              <a:t>bne</a:t>
            </a: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$t0,$s5, Exit </a:t>
            </a:r>
            <a:r>
              <a:rPr lang="en-US" dirty="0" smtClean="0">
                <a:latin typeface="Book Antiqua" pitchFamily="18" charset="0"/>
              </a:rPr>
              <a:t>	# </a:t>
            </a:r>
            <a:r>
              <a:rPr lang="en-US" dirty="0">
                <a:latin typeface="Book Antiqua" pitchFamily="18" charset="0"/>
              </a:rPr>
              <a:t>go to Exit if save[i] ≠ </a:t>
            </a:r>
            <a:r>
              <a:rPr lang="en-US" dirty="0" smtClean="0">
                <a:latin typeface="Book Antiqua" pitchFamily="18" charset="0"/>
              </a:rPr>
              <a:t>k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	</a:t>
            </a:r>
            <a:r>
              <a:rPr lang="en-US" dirty="0" err="1" smtClean="0">
                <a:latin typeface="Book Antiqua" pitchFamily="18" charset="0"/>
              </a:rPr>
              <a:t>addi</a:t>
            </a: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$s3,$s3,1 </a:t>
            </a:r>
            <a:r>
              <a:rPr lang="en-US" dirty="0" smtClean="0">
                <a:latin typeface="Book Antiqua" pitchFamily="18" charset="0"/>
              </a:rPr>
              <a:t>	# </a:t>
            </a:r>
            <a:r>
              <a:rPr lang="en-US" dirty="0">
                <a:latin typeface="Book Antiqua" pitchFamily="18" charset="0"/>
              </a:rPr>
              <a:t>i = i + </a:t>
            </a:r>
            <a:r>
              <a:rPr lang="en-US" dirty="0" smtClean="0">
                <a:latin typeface="Book Antiqua" pitchFamily="18" charset="0"/>
              </a:rPr>
              <a:t>1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	j </a:t>
            </a:r>
            <a:r>
              <a:rPr lang="en-US" dirty="0">
                <a:latin typeface="Book Antiqua" pitchFamily="18" charset="0"/>
              </a:rPr>
              <a:t>Loop </a:t>
            </a:r>
            <a:r>
              <a:rPr lang="en-US" dirty="0" smtClean="0">
                <a:latin typeface="Book Antiqua" pitchFamily="18" charset="0"/>
              </a:rPr>
              <a:t>			# </a:t>
            </a:r>
            <a:r>
              <a:rPr lang="en-US" dirty="0">
                <a:latin typeface="Book Antiqua" pitchFamily="18" charset="0"/>
              </a:rPr>
              <a:t>go to Loop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Exit</a:t>
            </a:r>
            <a:r>
              <a:rPr lang="en-US" dirty="0">
                <a:latin typeface="Book Antiqua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7443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F0"/>
                </a:solidFill>
                <a:latin typeface="Book Antiqua" pitchFamily="18" charset="0"/>
              </a:rPr>
              <a:t>Case/Switch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62000"/>
            <a:ext cx="2819400" cy="5867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switch(k){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case 0: </a:t>
            </a:r>
            <a:r>
              <a:rPr lang="en-US" dirty="0" smtClean="0">
                <a:latin typeface="Book Antiqua" pitchFamily="18" charset="0"/>
              </a:rPr>
              <a:t>	f=</a:t>
            </a:r>
            <a:r>
              <a:rPr lang="en-US" dirty="0" err="1" smtClean="0">
                <a:latin typeface="Book Antiqua" pitchFamily="18" charset="0"/>
              </a:rPr>
              <a:t>i+j;break</a:t>
            </a:r>
            <a:r>
              <a:rPr lang="en-US" dirty="0" smtClean="0">
                <a:latin typeface="Book Antiqua" pitchFamily="18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case 1: </a:t>
            </a:r>
            <a:r>
              <a:rPr lang="en-US" dirty="0" smtClean="0">
                <a:latin typeface="Book Antiqua" pitchFamily="18" charset="0"/>
              </a:rPr>
              <a:t>	f=</a:t>
            </a:r>
            <a:r>
              <a:rPr lang="en-US" dirty="0" err="1" smtClean="0">
                <a:latin typeface="Book Antiqua" pitchFamily="18" charset="0"/>
              </a:rPr>
              <a:t>g+h;break</a:t>
            </a:r>
            <a:r>
              <a:rPr lang="en-US" dirty="0">
                <a:latin typeface="Book Antiqua" pitchFamily="18" charset="0"/>
              </a:rPr>
              <a:t>;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case </a:t>
            </a:r>
            <a:r>
              <a:rPr lang="en-US" dirty="0">
                <a:latin typeface="Book Antiqua" pitchFamily="18" charset="0"/>
              </a:rPr>
              <a:t>2: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	</a:t>
            </a:r>
            <a:r>
              <a:rPr lang="en-US" dirty="0" smtClean="0">
                <a:latin typeface="Book Antiqua" pitchFamily="18" charset="0"/>
              </a:rPr>
              <a:t>f=</a:t>
            </a:r>
            <a:r>
              <a:rPr lang="en-US" dirty="0" err="1" smtClean="0">
                <a:latin typeface="Book Antiqua" pitchFamily="18" charset="0"/>
              </a:rPr>
              <a:t>g-h;break</a:t>
            </a:r>
            <a:r>
              <a:rPr lang="en-US" dirty="0">
                <a:latin typeface="Book Antiqua" pitchFamily="18" charset="0"/>
              </a:rPr>
              <a:t>;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case </a:t>
            </a:r>
            <a:r>
              <a:rPr lang="en-US" dirty="0">
                <a:latin typeface="Book Antiqua" pitchFamily="18" charset="0"/>
              </a:rPr>
              <a:t>3</a:t>
            </a:r>
            <a:r>
              <a:rPr lang="en-US" dirty="0" smtClean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	</a:t>
            </a: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f=</a:t>
            </a:r>
            <a:r>
              <a:rPr lang="en-US" dirty="0" err="1">
                <a:latin typeface="Book Antiqua" pitchFamily="18" charset="0"/>
              </a:rPr>
              <a:t>i-j;break</a:t>
            </a:r>
            <a:r>
              <a:rPr lang="en-US" dirty="0" smtClean="0">
                <a:latin typeface="Book Antiqua" pitchFamily="18" charset="0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}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00400" y="762000"/>
            <a:ext cx="5486400" cy="5867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 smtClean="0">
                <a:latin typeface="Book Antiqua" pitchFamily="18" charset="0"/>
              </a:rPr>
              <a:t>slt</a:t>
            </a: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$t3,$s5,$zero </a:t>
            </a:r>
            <a:r>
              <a:rPr lang="en-US" dirty="0" smtClean="0">
                <a:latin typeface="Book Antiqua" pitchFamily="18" charset="0"/>
              </a:rPr>
              <a:t>	# </a:t>
            </a:r>
            <a:r>
              <a:rPr lang="en-US" dirty="0">
                <a:latin typeface="Book Antiqua" pitchFamily="18" charset="0"/>
              </a:rPr>
              <a:t>test if </a:t>
            </a:r>
            <a:r>
              <a:rPr lang="en-US" dirty="0" smtClean="0">
                <a:latin typeface="Book Antiqua" pitchFamily="18" charset="0"/>
              </a:rPr>
              <a:t>k=4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add </a:t>
            </a:r>
            <a:r>
              <a:rPr lang="en-US" dirty="0">
                <a:latin typeface="Book Antiqua" pitchFamily="18" charset="0"/>
              </a:rPr>
              <a:t>$t1,$s5,$s5 </a:t>
            </a:r>
            <a:r>
              <a:rPr lang="en-US" dirty="0" smtClean="0">
                <a:latin typeface="Book Antiqua" pitchFamily="18" charset="0"/>
              </a:rPr>
              <a:t>	#$</a:t>
            </a:r>
            <a:r>
              <a:rPr lang="en-US" dirty="0">
                <a:latin typeface="Book Antiqua" pitchFamily="18" charset="0"/>
              </a:rPr>
              <a:t>t1 =2*k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add </a:t>
            </a:r>
            <a:r>
              <a:rPr lang="en-US" dirty="0">
                <a:latin typeface="Book Antiqua" pitchFamily="18" charset="0"/>
              </a:rPr>
              <a:t>$t1,$t1,$</a:t>
            </a:r>
            <a:r>
              <a:rPr lang="en-US" dirty="0" smtClean="0">
                <a:latin typeface="Book Antiqua" pitchFamily="18" charset="0"/>
              </a:rPr>
              <a:t>t1		#$</a:t>
            </a:r>
            <a:r>
              <a:rPr lang="en-US" dirty="0">
                <a:latin typeface="Book Antiqua" pitchFamily="18" charset="0"/>
              </a:rPr>
              <a:t>t1 =4*k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add </a:t>
            </a:r>
            <a:r>
              <a:rPr lang="en-US" dirty="0">
                <a:latin typeface="Book Antiqua" pitchFamily="18" charset="0"/>
              </a:rPr>
              <a:t>$t1,$t1,$t4 </a:t>
            </a:r>
            <a:r>
              <a:rPr lang="en-US" dirty="0" smtClean="0">
                <a:latin typeface="Book Antiqua" pitchFamily="18" charset="0"/>
              </a:rPr>
              <a:t>	#$</a:t>
            </a:r>
            <a:r>
              <a:rPr lang="en-US" dirty="0">
                <a:latin typeface="Book Antiqua" pitchFamily="18" charset="0"/>
              </a:rPr>
              <a:t>t1=address of </a:t>
            </a:r>
            <a:r>
              <a:rPr lang="en-US" dirty="0" smtClean="0">
                <a:latin typeface="Book Antiqua" pitchFamily="18" charset="0"/>
              </a:rPr>
              <a:t>			</a:t>
            </a:r>
            <a:r>
              <a:rPr lang="en-US" dirty="0" err="1" smtClean="0">
                <a:latin typeface="Book Antiqua" pitchFamily="18" charset="0"/>
              </a:rPr>
              <a:t>JumpTable</a:t>
            </a:r>
            <a:r>
              <a:rPr lang="en-US" dirty="0" smtClean="0">
                <a:latin typeface="Book Antiqua" pitchFamily="18" charset="0"/>
              </a:rPr>
              <a:t>[k</a:t>
            </a:r>
            <a:r>
              <a:rPr lang="en-US" dirty="0">
                <a:latin typeface="Book Antiqua" pitchFamily="18" charset="0"/>
              </a:rPr>
              <a:t>]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Book Antiqua" pitchFamily="18" charset="0"/>
              </a:rPr>
              <a:t>lw</a:t>
            </a:r>
            <a:r>
              <a:rPr lang="en-US" dirty="0" smtClean="0">
                <a:latin typeface="Book Antiqua" pitchFamily="18" charset="0"/>
              </a:rPr>
              <a:t> $</a:t>
            </a:r>
            <a:r>
              <a:rPr lang="en-US" dirty="0">
                <a:latin typeface="Book Antiqua" pitchFamily="18" charset="0"/>
              </a:rPr>
              <a:t>t0,0($t1) </a:t>
            </a:r>
            <a:r>
              <a:rPr lang="en-US" dirty="0" smtClean="0">
                <a:latin typeface="Book Antiqua" pitchFamily="18" charset="0"/>
              </a:rPr>
              <a:t>		#$</a:t>
            </a:r>
            <a:r>
              <a:rPr lang="en-US" dirty="0">
                <a:latin typeface="Book Antiqua" pitchFamily="18" charset="0"/>
              </a:rPr>
              <a:t>to=</a:t>
            </a:r>
            <a:r>
              <a:rPr lang="en-US" dirty="0" err="1">
                <a:latin typeface="Book Antiqua" pitchFamily="18" charset="0"/>
              </a:rPr>
              <a:t>JumpTable</a:t>
            </a:r>
            <a:r>
              <a:rPr lang="en-US" dirty="0">
                <a:latin typeface="Book Antiqua" pitchFamily="18" charset="0"/>
              </a:rPr>
              <a:t>[k] </a:t>
            </a:r>
            <a:r>
              <a:rPr lang="en-US" dirty="0" err="1">
                <a:latin typeface="Book Antiqua" pitchFamily="18" charset="0"/>
              </a:rPr>
              <a:t>jr</a:t>
            </a:r>
            <a:r>
              <a:rPr lang="en-US" dirty="0">
                <a:latin typeface="Book Antiqua" pitchFamily="18" charset="0"/>
              </a:rPr>
              <a:t> $t0 </a:t>
            </a:r>
            <a:r>
              <a:rPr lang="en-US" dirty="0" smtClean="0">
                <a:latin typeface="Book Antiqua" pitchFamily="18" charset="0"/>
              </a:rPr>
              <a:t>			#</a:t>
            </a:r>
            <a:r>
              <a:rPr lang="en-US" dirty="0">
                <a:latin typeface="Book Antiqua" pitchFamily="18" charset="0"/>
              </a:rPr>
              <a:t>jump based on </a:t>
            </a:r>
            <a:r>
              <a:rPr lang="en-US" dirty="0" smtClean="0">
                <a:latin typeface="Book Antiqua" pitchFamily="18" charset="0"/>
              </a:rPr>
              <a:t>			register </a:t>
            </a:r>
            <a:r>
              <a:rPr lang="en-US" dirty="0">
                <a:latin typeface="Book Antiqua" pitchFamily="18" charset="0"/>
              </a:rPr>
              <a:t>$</a:t>
            </a:r>
            <a:r>
              <a:rPr lang="en-US" dirty="0" smtClean="0">
                <a:latin typeface="Book Antiqua" pitchFamily="18" charset="0"/>
              </a:rPr>
              <a:t>t0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L0</a:t>
            </a:r>
            <a:r>
              <a:rPr lang="en-US" dirty="0">
                <a:latin typeface="Book Antiqua" pitchFamily="18" charset="0"/>
              </a:rPr>
              <a:t>: add $s0,$s3,$s4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j </a:t>
            </a:r>
            <a:r>
              <a:rPr lang="en-US" dirty="0">
                <a:latin typeface="Book Antiqua" pitchFamily="18" charset="0"/>
              </a:rPr>
              <a:t>Exit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L1</a:t>
            </a:r>
            <a:r>
              <a:rPr lang="en-US" dirty="0">
                <a:latin typeface="Book Antiqua" pitchFamily="18" charset="0"/>
              </a:rPr>
              <a:t>: add $s0,$s1,$s2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j </a:t>
            </a:r>
            <a:r>
              <a:rPr lang="en-US" dirty="0">
                <a:latin typeface="Book Antiqua" pitchFamily="18" charset="0"/>
              </a:rPr>
              <a:t>Exit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L2</a:t>
            </a:r>
            <a:r>
              <a:rPr lang="en-US" dirty="0">
                <a:latin typeface="Book Antiqua" pitchFamily="18" charset="0"/>
              </a:rPr>
              <a:t>: sub $s0,$s1,$s2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j </a:t>
            </a:r>
            <a:r>
              <a:rPr lang="en-US" dirty="0">
                <a:latin typeface="Book Antiqua" pitchFamily="18" charset="0"/>
              </a:rPr>
              <a:t>Exit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L3</a:t>
            </a:r>
            <a:r>
              <a:rPr lang="en-US" dirty="0">
                <a:latin typeface="Book Antiqua" pitchFamily="18" charset="0"/>
              </a:rPr>
              <a:t>: sub $s0,$s3,$s4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Exit</a:t>
            </a:r>
            <a:r>
              <a:rPr lang="en-US" dirty="0">
                <a:latin typeface="Book Antiqua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3498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Book Antiqua" pitchFamily="18" charset="0"/>
              </a:rPr>
              <a:t>Topic 5 : MIPS </a:t>
            </a:r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Addressing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Book Antiqua" pitchFamily="18" charset="0"/>
              </a:rPr>
              <a:t>Immediate Addressing</a:t>
            </a:r>
          </a:p>
          <a:p>
            <a:r>
              <a:rPr lang="en-US" dirty="0" smtClean="0">
                <a:latin typeface="Book Antiqua" pitchFamily="18" charset="0"/>
              </a:rPr>
              <a:t>Register Addressing</a:t>
            </a:r>
          </a:p>
          <a:p>
            <a:r>
              <a:rPr lang="en-US" dirty="0" smtClean="0">
                <a:latin typeface="Book Antiqua" pitchFamily="18" charset="0"/>
              </a:rPr>
              <a:t>Base or displacement Addressing</a:t>
            </a:r>
          </a:p>
          <a:p>
            <a:r>
              <a:rPr lang="en-US" dirty="0" smtClean="0">
                <a:latin typeface="Book Antiqua" pitchFamily="18" charset="0"/>
              </a:rPr>
              <a:t>PC-relative addressing</a:t>
            </a:r>
          </a:p>
          <a:p>
            <a:r>
              <a:rPr lang="en-US" dirty="0" smtClean="0">
                <a:latin typeface="Book Antiqua" pitchFamily="18" charset="0"/>
              </a:rPr>
              <a:t>Pseudodirect addressing</a:t>
            </a: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89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latin typeface="Book Antiqua" pitchFamily="18" charset="0"/>
              </a:rPr>
              <a:t>Immediate Addressing</a:t>
            </a:r>
          </a:p>
          <a:p>
            <a:endParaRPr lang="en-US" b="1" dirty="0">
              <a:latin typeface="Book Antiqua" pitchFamily="18" charset="0"/>
            </a:endParaRPr>
          </a:p>
          <a:p>
            <a:endParaRPr lang="en-US" b="1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b="1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b="1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b="1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b="1" dirty="0" err="1" smtClean="0">
                <a:latin typeface="Book Antiqua" pitchFamily="18" charset="0"/>
              </a:rPr>
              <a:t>Eg</a:t>
            </a:r>
            <a:r>
              <a:rPr lang="en-US" b="1" dirty="0" smtClean="0">
                <a:latin typeface="Book Antiqua" pitchFamily="18" charset="0"/>
              </a:rPr>
              <a:t>: add r3,r2,20</a:t>
            </a:r>
          </a:p>
          <a:p>
            <a:endParaRPr lang="en-US" b="1" dirty="0">
              <a:latin typeface="Book Antiqua" pitchFamily="18" charset="0"/>
            </a:endParaRPr>
          </a:p>
          <a:p>
            <a:r>
              <a:rPr lang="en-US" b="1" dirty="0" smtClean="0">
                <a:latin typeface="Book Antiqua" pitchFamily="18" charset="0"/>
              </a:rPr>
              <a:t>Register Addressing</a:t>
            </a:r>
          </a:p>
          <a:p>
            <a:endParaRPr lang="en-US" b="1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b="1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b="1" dirty="0">
              <a:latin typeface="Book Antiqua" pitchFamily="18" charset="0"/>
            </a:endParaRPr>
          </a:p>
          <a:p>
            <a:pPr marL="0" indent="0">
              <a:buNone/>
            </a:pPr>
            <a:endParaRPr lang="en-US" b="1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b="1" dirty="0">
              <a:latin typeface="Book Antiqua" pitchFamily="18" charset="0"/>
            </a:endParaRPr>
          </a:p>
          <a:p>
            <a:pPr marL="0" indent="0">
              <a:buNone/>
            </a:pPr>
            <a:endParaRPr lang="en-US" b="1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b="1" dirty="0" err="1">
                <a:latin typeface="Book Antiqua" pitchFamily="18" charset="0"/>
              </a:rPr>
              <a:t>Eg</a:t>
            </a:r>
            <a:r>
              <a:rPr lang="en-US" b="1" dirty="0">
                <a:latin typeface="Book Antiqua" pitchFamily="18" charset="0"/>
              </a:rPr>
              <a:t>: add </a:t>
            </a:r>
            <a:r>
              <a:rPr lang="en-US" b="1" dirty="0" smtClean="0">
                <a:latin typeface="Book Antiqua" pitchFamily="18" charset="0"/>
              </a:rPr>
              <a:t>r3,r2,r1</a:t>
            </a:r>
            <a:endParaRPr lang="en-US" b="1" dirty="0"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944" y="1676400"/>
            <a:ext cx="5638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91000"/>
            <a:ext cx="8229599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84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52400"/>
            <a:ext cx="8153400" cy="6477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Book Antiqua" pitchFamily="18" charset="0"/>
              </a:rPr>
              <a:t>Base Addressing:</a:t>
            </a:r>
          </a:p>
          <a:p>
            <a:endParaRPr lang="en-US" b="1" dirty="0">
              <a:latin typeface="Book Antiqua" pitchFamily="18" charset="0"/>
            </a:endParaRPr>
          </a:p>
          <a:p>
            <a:endParaRPr lang="en-US" b="1" dirty="0" smtClean="0">
              <a:latin typeface="Book Antiqua" pitchFamily="18" charset="0"/>
            </a:endParaRPr>
          </a:p>
          <a:p>
            <a:endParaRPr lang="en-US" b="1" dirty="0">
              <a:latin typeface="Book Antiqua" pitchFamily="18" charset="0"/>
            </a:endParaRP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Eg:lw </a:t>
            </a:r>
            <a:r>
              <a:rPr lang="en-US" sz="2400" dirty="0">
                <a:latin typeface="Book Antiqua" pitchFamily="18" charset="0"/>
              </a:rPr>
              <a:t>$t1 , 4 ($t2</a:t>
            </a:r>
            <a:r>
              <a:rPr lang="en-US" sz="2400" dirty="0" smtClean="0">
                <a:latin typeface="Book Antiqua" pitchFamily="18" charset="0"/>
              </a:rPr>
              <a:t>)</a:t>
            </a:r>
            <a:endParaRPr lang="en-US" sz="2400" b="1" dirty="0">
              <a:latin typeface="Book Antiqua" pitchFamily="18" charset="0"/>
            </a:endParaRPr>
          </a:p>
          <a:p>
            <a:r>
              <a:rPr lang="en-US" sz="2400" b="1" dirty="0" smtClean="0">
                <a:latin typeface="Book Antiqua" pitchFamily="18" charset="0"/>
              </a:rPr>
              <a:t>PC –relative addressing: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64" y="755073"/>
            <a:ext cx="7643813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3505200"/>
            <a:ext cx="779621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90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81000"/>
            <a:ext cx="8001000" cy="5745163"/>
          </a:xfrm>
        </p:spPr>
        <p:txBody>
          <a:bodyPr/>
          <a:lstStyle/>
          <a:p>
            <a:r>
              <a:rPr lang="en-US" b="1" dirty="0" smtClean="0">
                <a:latin typeface="Book Antiqua" pitchFamily="18" charset="0"/>
              </a:rPr>
              <a:t>Pseudodirect Addressing</a:t>
            </a:r>
          </a:p>
          <a:p>
            <a:endParaRPr lang="en-US" b="1" dirty="0">
              <a:latin typeface="Book Antiqu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8458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320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2444</Words>
  <Application>Microsoft Office PowerPoint</Application>
  <PresentationFormat>On-screen Show (4:3)</PresentationFormat>
  <Paragraphs>897</Paragraphs>
  <Slides>66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Office Theme</vt:lpstr>
      <vt:lpstr>Instructions : Language of the Computer</vt:lpstr>
      <vt:lpstr>Topics to be covered</vt:lpstr>
      <vt:lpstr>5 Classic Components of a Computer</vt:lpstr>
      <vt:lpstr>MIPS Instruction Set</vt:lpstr>
      <vt:lpstr>Topic 1 : Operations</vt:lpstr>
      <vt:lpstr>MIPS Operands</vt:lpstr>
      <vt:lpstr>MIPS Assembly Language</vt:lpstr>
      <vt:lpstr>Arithmetic Operations</vt:lpstr>
      <vt:lpstr>Data Transfer</vt:lpstr>
      <vt:lpstr>Logical</vt:lpstr>
      <vt:lpstr>Conditional branch</vt:lpstr>
      <vt:lpstr>Unconditional jump</vt:lpstr>
      <vt:lpstr>Design Principle 1: Simplicity favors regularity</vt:lpstr>
      <vt:lpstr>Topic 2 : Operands of the Computer Hardware</vt:lpstr>
      <vt:lpstr>Register Operands</vt:lpstr>
      <vt:lpstr>Design Principle 2: Smaller is faster</vt:lpstr>
      <vt:lpstr>Memory Operand</vt:lpstr>
      <vt:lpstr>PowerPoint Presentation</vt:lpstr>
      <vt:lpstr>Memory Operand Example 1</vt:lpstr>
      <vt:lpstr>Memory Operand Example 2</vt:lpstr>
      <vt:lpstr>Difference between register and memory</vt:lpstr>
      <vt:lpstr>Immediate Operands</vt:lpstr>
      <vt:lpstr>The Constant Zero</vt:lpstr>
      <vt:lpstr>Signed and Unsigned Numbers</vt:lpstr>
      <vt:lpstr>PowerPoint Presentation</vt:lpstr>
      <vt:lpstr>PowerPoint Presentation</vt:lpstr>
      <vt:lpstr>Negation Shortcut</vt:lpstr>
      <vt:lpstr>PowerPoint Presentation</vt:lpstr>
      <vt:lpstr>Solve ???</vt:lpstr>
      <vt:lpstr>Instruction Representation</vt:lpstr>
      <vt:lpstr>PowerPoint Presentation</vt:lpstr>
      <vt:lpstr>PowerPoint Presentation</vt:lpstr>
      <vt:lpstr>Design Principle 3: Good design demands good compromises</vt:lpstr>
      <vt:lpstr>PowerPoint Presentation</vt:lpstr>
      <vt:lpstr>Convert machine language instructions to decimal            Convert the values into binary</vt:lpstr>
      <vt:lpstr>SOLVE ????</vt:lpstr>
      <vt:lpstr>Topic 3 : Instruction Representation</vt:lpstr>
      <vt:lpstr>PowerPoint Presentation</vt:lpstr>
      <vt:lpstr>PowerPoint Presentation</vt:lpstr>
      <vt:lpstr>Design Principle 3: Good design demands good compromises</vt:lpstr>
      <vt:lpstr>PowerPoint Presentation</vt:lpstr>
      <vt:lpstr>Convert machine language instructions to decimal            Convert the values into binary</vt:lpstr>
      <vt:lpstr>J-type: Jump Instruction</vt:lpstr>
      <vt:lpstr>SOLVE ????</vt:lpstr>
      <vt:lpstr>Topic 4 : Logical Operations </vt:lpstr>
      <vt:lpstr>Shift Left</vt:lpstr>
      <vt:lpstr>Shift Right</vt:lpstr>
      <vt:lpstr>MIPS Language</vt:lpstr>
      <vt:lpstr>AND Gate</vt:lpstr>
      <vt:lpstr>Example</vt:lpstr>
      <vt:lpstr>OR Gate</vt:lpstr>
      <vt:lpstr>Example</vt:lpstr>
      <vt:lpstr>NOT Gate</vt:lpstr>
      <vt:lpstr>Example</vt:lpstr>
      <vt:lpstr>SOLVE????</vt:lpstr>
      <vt:lpstr>Topic 4 : Decision Making</vt:lpstr>
      <vt:lpstr>PowerPoint Presentation</vt:lpstr>
      <vt:lpstr>Conditional Branches</vt:lpstr>
      <vt:lpstr>Example</vt:lpstr>
      <vt:lpstr>PowerPoint Presentation</vt:lpstr>
      <vt:lpstr>LOOPS</vt:lpstr>
      <vt:lpstr>Case/Switch Statement</vt:lpstr>
      <vt:lpstr>Topic 5 : MIPS Addressing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3 : Instruction Representation</dc:title>
  <dc:creator>admin</dc:creator>
  <cp:lastModifiedBy>CC6-156</cp:lastModifiedBy>
  <cp:revision>3</cp:revision>
  <dcterms:created xsi:type="dcterms:W3CDTF">2018-12-19T04:59:11Z</dcterms:created>
  <dcterms:modified xsi:type="dcterms:W3CDTF">2020-06-03T09:52:55Z</dcterms:modified>
</cp:coreProperties>
</file>